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/>
    <p:restoredTop sz="94610"/>
  </p:normalViewPr>
  <p:slideViewPr>
    <p:cSldViewPr snapToGrid="0" snapToObjects="1">
      <p:cViewPr>
        <p:scale>
          <a:sx n="119" d="100"/>
          <a:sy n="119" d="100"/>
        </p:scale>
        <p:origin x="-16" y="-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51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3"/>
            <a:srcRect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31519" y="5473446"/>
            <a:ext cx="10728960" cy="9144"/>
          </a:xfrm>
          <a:custGeom>
            <a:avLst/>
            <a:gdLst/>
            <a:ahLst/>
            <a:cxnLst/>
            <a:rect l="l" t="t" r="r" b="b"/>
            <a:pathLst>
              <a:path w="10728960" h="9144">
                <a:moveTo>
                  <a:pt x="0" y="9144"/>
                </a:moveTo>
                <a:lnTo>
                  <a:pt x="0" y="0"/>
                </a:lnTo>
                <a:lnTo>
                  <a:pt x="10728960" y="0"/>
                </a:lnTo>
                <a:lnTo>
                  <a:pt x="10728960" y="9144"/>
                </a:lnTo>
                <a:lnTo>
                  <a:pt x="0" y="9144"/>
                </a:lnTo>
              </a:path>
            </a:pathLst>
          </a:custGeom>
          <a:solidFill>
            <a:srgbClr val="FFFFFF">
              <a:alpha val="5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31520" y="1723241"/>
            <a:ext cx="10728960" cy="3529224"/>
          </a:xfrm>
          <a:custGeom>
            <a:avLst/>
            <a:gdLst/>
            <a:ahLst/>
            <a:cxnLst/>
            <a:rect l="l" t="t" r="r" b="b"/>
            <a:pathLst>
              <a:path w="10728960" h="3529224">
                <a:moveTo>
                  <a:pt x="0" y="3529224"/>
                </a:moveTo>
                <a:lnTo>
                  <a:pt x="0" y="0"/>
                </a:lnTo>
                <a:lnTo>
                  <a:pt x="10728960" y="0"/>
                </a:lnTo>
                <a:lnTo>
                  <a:pt x="10728960" y="3529224"/>
                </a:lnTo>
                <a:lnTo>
                  <a:pt x="0" y="3529224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4800" dirty="0"/>
          </a:p>
        </p:txBody>
      </p:sp>
      <p:sp>
        <p:nvSpPr>
          <p:cNvPr id="7" name="Text 5"/>
          <p:cNvSpPr/>
          <p:nvPr/>
        </p:nvSpPr>
        <p:spPr>
          <a:xfrm>
            <a:off x="731520" y="395836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80" h="1097280">
                <a:moveTo>
                  <a:pt x="0" y="1097280"/>
                </a:moveTo>
                <a:lnTo>
                  <a:pt x="0" y="0"/>
                </a:ln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31520" y="5712716"/>
            <a:ext cx="10728960" cy="823339"/>
          </a:xfrm>
          <a:custGeom>
            <a:avLst/>
            <a:gdLst/>
            <a:ahLst/>
            <a:cxnLst/>
            <a:rect l="l" t="t" r="r" b="b"/>
            <a:pathLst>
              <a:path w="10728960" h="823339">
                <a:moveTo>
                  <a:pt x="0" y="823339"/>
                </a:moveTo>
                <a:lnTo>
                  <a:pt x="0" y="0"/>
                </a:lnTo>
                <a:lnTo>
                  <a:pt x="10728960" y="0"/>
                </a:lnTo>
                <a:lnTo>
                  <a:pt x="10728960" y="823339"/>
                </a:lnTo>
                <a:lnTo>
                  <a:pt x="0" y="82333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Diagnóstico, Tratamiento y Prevención de la Enfermedad Pulmonar Obstructiva Crónica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8195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8197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70618" y="1157457"/>
            <a:ext cx="7223760" cy="7082"/>
          </a:xfrm>
          <a:custGeom>
            <a:avLst/>
            <a:gdLst/>
            <a:ahLst/>
            <a:cxnLst/>
            <a:rect l="l" t="t" r="r" b="b"/>
            <a:pathLst>
              <a:path w="7223760" h="7082">
                <a:moveTo>
                  <a:pt x="0" y="0"/>
                </a:moveTo>
                <a:lnTo>
                  <a:pt x="72237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79203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351520" y="0"/>
            <a:ext cx="3840480" cy="6858000"/>
          </a:xfrm>
          <a:custGeom>
            <a:avLst/>
            <a:gdLst/>
            <a:ahLst/>
            <a:cxnLst/>
            <a:rect l="l" t="t" r="r" b="b"/>
            <a:pathLst>
              <a:path w="3840480" h="6858000">
                <a:moveTo>
                  <a:pt x="0" y="685800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t="53" b="5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87578" y="6309360"/>
            <a:ext cx="6400800" cy="548640"/>
          </a:xfrm>
          <a:custGeom>
            <a:avLst/>
            <a:gdLst/>
            <a:ahLst/>
            <a:cxnLst/>
            <a:rect l="l" t="t" r="r" b="b"/>
            <a:pathLst>
              <a:path w="6400800" h="548640">
                <a:moveTo>
                  <a:pt x="0" y="548640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468988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541578" y="2786990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Agonistas β2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Acción corta: Salbutamol.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Acción larga: Formoterol.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Anticolinérgicos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Ipratropio: Uso en casos leves</a:t>
            </a: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4541578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Tipos de Broncodilatadores</a:t>
            </a:r>
            <a:endParaRPr lang="en-US" sz="1600" b="1" dirty="0"/>
          </a:p>
        </p:txBody>
      </p:sp>
      <p:sp>
        <p:nvSpPr>
          <p:cNvPr id="11" name="Text 9"/>
          <p:cNvSpPr/>
          <p:nvPr/>
        </p:nvSpPr>
        <p:spPr>
          <a:xfrm>
            <a:off x="4541578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8900" y="88900"/>
                </a:moveTo>
                <a:cubicBezTo>
                  <a:pt x="116919" y="88900"/>
                  <a:pt x="139700" y="111681"/>
                  <a:pt x="139700" y="139700"/>
                </a:cubicBezTo>
                <a:lnTo>
                  <a:pt x="139700" y="228600"/>
                </a:lnTo>
                <a:lnTo>
                  <a:pt x="38100" y="228600"/>
                </a:lnTo>
                <a:lnTo>
                  <a:pt x="38100" y="139700"/>
                </a:lnTo>
                <a:cubicBezTo>
                  <a:pt x="38100" y="111681"/>
                  <a:pt x="60881" y="88900"/>
                  <a:pt x="88900" y="88900"/>
                </a:cubicBezTo>
                <a:lnTo>
                  <a:pt x="88900" y="88900"/>
                </a:lnTo>
                <a:moveTo>
                  <a:pt x="0" y="139700"/>
                </a:moveTo>
                <a:lnTo>
                  <a:pt x="0" y="317500"/>
                </a:lnTo>
                <a:cubicBezTo>
                  <a:pt x="0" y="366633"/>
                  <a:pt x="39767" y="406400"/>
                  <a:pt x="88900" y="406400"/>
                </a:cubicBezTo>
                <a:cubicBezTo>
                  <a:pt x="138033" y="406400"/>
                  <a:pt x="177800" y="366633"/>
                  <a:pt x="177800" y="317500"/>
                </a:cubicBezTo>
                <a:lnTo>
                  <a:pt x="177800" y="139700"/>
                </a:lnTo>
                <a:cubicBezTo>
                  <a:pt x="177800" y="90567"/>
                  <a:pt x="138033" y="50800"/>
                  <a:pt x="88900" y="50800"/>
                </a:cubicBezTo>
                <a:cubicBezTo>
                  <a:pt x="39767" y="50800"/>
                  <a:pt x="0" y="90567"/>
                  <a:pt x="0" y="139700"/>
                </a:cubicBezTo>
                <a:lnTo>
                  <a:pt x="0" y="139700"/>
                </a:lnTo>
                <a:moveTo>
                  <a:pt x="330200" y="368300"/>
                </a:moveTo>
                <a:cubicBezTo>
                  <a:pt x="281067" y="368300"/>
                  <a:pt x="241300" y="328533"/>
                  <a:pt x="241300" y="279400"/>
                </a:cubicBezTo>
                <a:cubicBezTo>
                  <a:pt x="241300" y="261779"/>
                  <a:pt x="246459" y="245269"/>
                  <a:pt x="255349" y="231458"/>
                </a:cubicBezTo>
                <a:lnTo>
                  <a:pt x="378143" y="354251"/>
                </a:lnTo>
                <a:cubicBezTo>
                  <a:pt x="364331" y="363141"/>
                  <a:pt x="347821" y="368300"/>
                  <a:pt x="330200" y="368300"/>
                </a:cubicBezTo>
                <a:lnTo>
                  <a:pt x="330200" y="368300"/>
                </a:lnTo>
                <a:moveTo>
                  <a:pt x="282257" y="204549"/>
                </a:moveTo>
                <a:cubicBezTo>
                  <a:pt x="296069" y="195659"/>
                  <a:pt x="312579" y="190500"/>
                  <a:pt x="330200" y="190500"/>
                </a:cubicBezTo>
                <a:cubicBezTo>
                  <a:pt x="379333" y="190500"/>
                  <a:pt x="419100" y="230267"/>
                  <a:pt x="419100" y="279400"/>
                </a:cubicBezTo>
                <a:cubicBezTo>
                  <a:pt x="419100" y="297021"/>
                  <a:pt x="413940" y="313531"/>
                  <a:pt x="405051" y="327342"/>
                </a:cubicBezTo>
                <a:lnTo>
                  <a:pt x="282257" y="204549"/>
                </a:lnTo>
                <a:moveTo>
                  <a:pt x="330200" y="406400"/>
                </a:moveTo>
                <a:cubicBezTo>
                  <a:pt x="400340" y="406400"/>
                  <a:pt x="457200" y="349540"/>
                  <a:pt x="457200" y="279400"/>
                </a:cubicBezTo>
                <a:cubicBezTo>
                  <a:pt x="457200" y="209260"/>
                  <a:pt x="400340" y="152400"/>
                  <a:pt x="330200" y="152400"/>
                </a:cubicBezTo>
                <a:cubicBezTo>
                  <a:pt x="260060" y="152400"/>
                  <a:pt x="203200" y="209260"/>
                  <a:pt x="203200" y="279400"/>
                </a:cubicBezTo>
                <a:cubicBezTo>
                  <a:pt x="203200" y="349540"/>
                  <a:pt x="260060" y="406400"/>
                  <a:pt x="330200" y="406400"/>
                </a:cubicBezTo>
                <a:lnTo>
                  <a:pt x="330200" y="40640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70619" y="2786990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Broncodilatadores esenciales para manejo de EPOC.</a:t>
            </a:r>
            <a:r>
              <a:rPr lang="en-US" sz="1400" dirty="0"/>
              <a:t> </a:t>
            </a:r>
            <a:r>
              <a:rPr lang="en-US" sz="1400" dirty="0" err="1"/>
              <a:t>M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ejora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del flujo aéreo y reducción de síntomas</a:t>
            </a: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70619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Base del Tratamiento</a:t>
            </a:r>
            <a:endParaRPr lang="en-US" sz="1600" b="1" dirty="0"/>
          </a:p>
        </p:txBody>
      </p:sp>
      <p:sp>
        <p:nvSpPr>
          <p:cNvPr id="14" name="Text 12"/>
          <p:cNvSpPr/>
          <p:nvPr/>
        </p:nvSpPr>
        <p:spPr>
          <a:xfrm>
            <a:off x="670618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1167" y="51328"/>
                </a:moveTo>
                <a:lnTo>
                  <a:pt x="442767" y="76728"/>
                </a:lnTo>
                <a:cubicBezTo>
                  <a:pt x="447767" y="77998"/>
                  <a:pt x="451974" y="81173"/>
                  <a:pt x="454594" y="85618"/>
                </a:cubicBezTo>
                <a:cubicBezTo>
                  <a:pt x="457213" y="90063"/>
                  <a:pt x="457848" y="95302"/>
                  <a:pt x="456499" y="100223"/>
                </a:cubicBezTo>
                <a:lnTo>
                  <a:pt x="423241" y="222223"/>
                </a:lnTo>
                <a:lnTo>
                  <a:pt x="307115" y="106018"/>
                </a:lnTo>
                <a:lnTo>
                  <a:pt x="318227" y="64901"/>
                </a:lnTo>
                <a:cubicBezTo>
                  <a:pt x="320926" y="54900"/>
                  <a:pt x="331166" y="48868"/>
                  <a:pt x="341246" y="51408"/>
                </a:cubicBezTo>
                <a:lnTo>
                  <a:pt x="341167" y="51328"/>
                </a:lnTo>
                <a:moveTo>
                  <a:pt x="308782" y="197537"/>
                </a:moveTo>
                <a:lnTo>
                  <a:pt x="307115" y="203728"/>
                </a:lnTo>
                <a:cubicBezTo>
                  <a:pt x="301162" y="225874"/>
                  <a:pt x="281001" y="241273"/>
                  <a:pt x="258061" y="241273"/>
                </a:cubicBezTo>
                <a:lnTo>
                  <a:pt x="190513" y="241273"/>
                </a:lnTo>
                <a:lnTo>
                  <a:pt x="190513" y="368273"/>
                </a:lnTo>
                <a:lnTo>
                  <a:pt x="357121" y="368273"/>
                </a:lnTo>
                <a:lnTo>
                  <a:pt x="383315" y="272070"/>
                </a:lnTo>
                <a:lnTo>
                  <a:pt x="308702" y="197458"/>
                </a:lnTo>
                <a:lnTo>
                  <a:pt x="308782" y="197537"/>
                </a:lnTo>
                <a:moveTo>
                  <a:pt x="420701" y="255560"/>
                </a:moveTo>
                <a:cubicBezTo>
                  <a:pt x="423955" y="258815"/>
                  <a:pt x="425146" y="263498"/>
                  <a:pt x="423955" y="267863"/>
                </a:cubicBezTo>
                <a:lnTo>
                  <a:pt x="392602" y="382957"/>
                </a:lnTo>
                <a:cubicBezTo>
                  <a:pt x="388792" y="396768"/>
                  <a:pt x="376251" y="406373"/>
                  <a:pt x="361963" y="406373"/>
                </a:cubicBezTo>
                <a:lnTo>
                  <a:pt x="184163" y="406373"/>
                </a:lnTo>
                <a:cubicBezTo>
                  <a:pt x="166621" y="406373"/>
                  <a:pt x="152413" y="392165"/>
                  <a:pt x="152413" y="374623"/>
                </a:cubicBezTo>
                <a:lnTo>
                  <a:pt x="152413" y="234923"/>
                </a:lnTo>
                <a:cubicBezTo>
                  <a:pt x="152413" y="217381"/>
                  <a:pt x="166621" y="203173"/>
                  <a:pt x="184163" y="203173"/>
                </a:cubicBezTo>
                <a:lnTo>
                  <a:pt x="258061" y="203173"/>
                </a:lnTo>
                <a:cubicBezTo>
                  <a:pt x="263776" y="203173"/>
                  <a:pt x="268856" y="199283"/>
                  <a:pt x="270285" y="193807"/>
                </a:cubicBezTo>
                <a:lnTo>
                  <a:pt x="283382" y="145150"/>
                </a:lnTo>
                <a:cubicBezTo>
                  <a:pt x="285922" y="135704"/>
                  <a:pt x="297749" y="132529"/>
                  <a:pt x="304654" y="139435"/>
                </a:cubicBezTo>
                <a:lnTo>
                  <a:pt x="420701" y="255560"/>
                </a:lnTo>
                <a:moveTo>
                  <a:pt x="13" y="228573"/>
                </a:moveTo>
                <a:cubicBezTo>
                  <a:pt x="13" y="214545"/>
                  <a:pt x="11385" y="203173"/>
                  <a:pt x="25413" y="203173"/>
                </a:cubicBezTo>
                <a:cubicBezTo>
                  <a:pt x="39441" y="203173"/>
                  <a:pt x="50813" y="214545"/>
                  <a:pt x="50813" y="228573"/>
                </a:cubicBezTo>
                <a:cubicBezTo>
                  <a:pt x="50813" y="242601"/>
                  <a:pt x="39441" y="253973"/>
                  <a:pt x="25413" y="253973"/>
                </a:cubicBezTo>
                <a:cubicBezTo>
                  <a:pt x="11385" y="253973"/>
                  <a:pt x="13" y="242601"/>
                  <a:pt x="13" y="228573"/>
                </a:cubicBezTo>
                <a:lnTo>
                  <a:pt x="13" y="228573"/>
                </a:lnTo>
                <a:moveTo>
                  <a:pt x="13" y="304773"/>
                </a:moveTo>
                <a:cubicBezTo>
                  <a:pt x="13" y="290745"/>
                  <a:pt x="11385" y="279373"/>
                  <a:pt x="25413" y="279373"/>
                </a:cubicBezTo>
                <a:cubicBezTo>
                  <a:pt x="39441" y="279373"/>
                  <a:pt x="50813" y="290745"/>
                  <a:pt x="50813" y="304773"/>
                </a:cubicBezTo>
                <a:cubicBezTo>
                  <a:pt x="50813" y="318801"/>
                  <a:pt x="39441" y="330173"/>
                  <a:pt x="25413" y="330173"/>
                </a:cubicBezTo>
                <a:cubicBezTo>
                  <a:pt x="11385" y="330173"/>
                  <a:pt x="13" y="318801"/>
                  <a:pt x="13" y="304773"/>
                </a:cubicBezTo>
                <a:lnTo>
                  <a:pt x="13" y="304773"/>
                </a:lnTo>
                <a:moveTo>
                  <a:pt x="101613" y="241273"/>
                </a:moveTo>
                <a:cubicBezTo>
                  <a:pt x="115641" y="241273"/>
                  <a:pt x="127013" y="252645"/>
                  <a:pt x="127013" y="266673"/>
                </a:cubicBezTo>
                <a:cubicBezTo>
                  <a:pt x="127013" y="280701"/>
                  <a:pt x="115641" y="292073"/>
                  <a:pt x="101613" y="292073"/>
                </a:cubicBezTo>
                <a:cubicBezTo>
                  <a:pt x="87585" y="292073"/>
                  <a:pt x="76213" y="280701"/>
                  <a:pt x="76213" y="266673"/>
                </a:cubicBezTo>
                <a:cubicBezTo>
                  <a:pt x="76213" y="252645"/>
                  <a:pt x="87585" y="241273"/>
                  <a:pt x="101613" y="241273"/>
                </a:cubicBezTo>
                <a:moveTo>
                  <a:pt x="13" y="380973"/>
                </a:moveTo>
                <a:cubicBezTo>
                  <a:pt x="13" y="366945"/>
                  <a:pt x="11385" y="355573"/>
                  <a:pt x="25413" y="355573"/>
                </a:cubicBezTo>
                <a:cubicBezTo>
                  <a:pt x="39441" y="355573"/>
                  <a:pt x="50813" y="366945"/>
                  <a:pt x="50813" y="380973"/>
                </a:cubicBezTo>
                <a:cubicBezTo>
                  <a:pt x="50813" y="395001"/>
                  <a:pt x="39441" y="406373"/>
                  <a:pt x="25413" y="406373"/>
                </a:cubicBezTo>
                <a:cubicBezTo>
                  <a:pt x="11385" y="406373"/>
                  <a:pt x="13" y="395001"/>
                  <a:pt x="13" y="380973"/>
                </a:cubicBezTo>
                <a:lnTo>
                  <a:pt x="13" y="380973"/>
                </a:lnTo>
                <a:moveTo>
                  <a:pt x="101613" y="317473"/>
                </a:moveTo>
                <a:cubicBezTo>
                  <a:pt x="115641" y="317473"/>
                  <a:pt x="127013" y="328845"/>
                  <a:pt x="127013" y="342873"/>
                </a:cubicBezTo>
                <a:cubicBezTo>
                  <a:pt x="127013" y="356901"/>
                  <a:pt x="115641" y="368273"/>
                  <a:pt x="101613" y="368273"/>
                </a:cubicBezTo>
                <a:cubicBezTo>
                  <a:pt x="87585" y="368273"/>
                  <a:pt x="76213" y="356901"/>
                  <a:pt x="76213" y="342873"/>
                </a:cubicBezTo>
                <a:cubicBezTo>
                  <a:pt x="76213" y="328845"/>
                  <a:pt x="87585" y="317473"/>
                  <a:pt x="101613" y="317473"/>
                </a:cubicBezTo>
                <a:lnTo>
                  <a:pt x="101613" y="317473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70559" y="1"/>
            <a:ext cx="7223760" cy="1034799"/>
          </a:xfrm>
          <a:custGeom>
            <a:avLst/>
            <a:gdLst/>
            <a:ahLst/>
            <a:cxnLst/>
            <a:rect l="l" t="t" r="r" b="b"/>
            <a:pathLst>
              <a:path w="7223760" h="1034799">
                <a:moveTo>
                  <a:pt x="0" y="1034799"/>
                </a:moveTo>
                <a:lnTo>
                  <a:pt x="0" y="0"/>
                </a:lnTo>
                <a:lnTo>
                  <a:pt x="7223760" y="0"/>
                </a:lnTo>
                <a:lnTo>
                  <a:pt x="722376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Broncodilatadores en el Tratamiento de EPOC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7381296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2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0" y="1473200"/>
            <a:ext cx="3200400" cy="4663440"/>
          </a:xfrm>
          <a:custGeom>
            <a:avLst/>
            <a:gdLst/>
            <a:ahLst/>
            <a:cxnLst/>
            <a:rect l="l" t="t" r="r" b="b"/>
            <a:pathLst>
              <a:path w="3200400" h="4663440">
                <a:moveTo>
                  <a:pt x="0" y="466344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4663440"/>
                </a:lnTo>
                <a:lnTo>
                  <a:pt x="0" y="4663440"/>
                </a:lnTo>
              </a:path>
            </a:pathLst>
          </a:custGeom>
          <a:blipFill>
            <a:blip r:embed="rId4"/>
            <a:srcRect t="50" b="50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80" y="1164617"/>
            <a:ext cx="10698480" cy="10672"/>
          </a:xfrm>
          <a:custGeom>
            <a:avLst/>
            <a:gdLst/>
            <a:ahLst/>
            <a:cxnLst/>
            <a:rect l="l" t="t" r="r" b="b"/>
            <a:pathLst>
              <a:path w="10698480" h="10672">
                <a:moveTo>
                  <a:pt x="0" y="0"/>
                </a:moveTo>
                <a:lnTo>
                  <a:pt x="106984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10698480" cy="1034799"/>
          </a:xfrm>
          <a:custGeom>
            <a:avLst/>
            <a:gdLst/>
            <a:ahLst/>
            <a:cxnLst/>
            <a:rect l="l" t="t" r="r" b="b"/>
            <a:pathLst>
              <a:path w="10698480" h="1034799">
                <a:moveTo>
                  <a:pt x="0" y="1034799"/>
                </a:moveTo>
                <a:lnTo>
                  <a:pt x="0" y="0"/>
                </a:lnTo>
                <a:lnTo>
                  <a:pt x="10698480" y="0"/>
                </a:lnTo>
                <a:lnTo>
                  <a:pt x="106984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Corticosteroides Inhalados en EPOC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4297679" y="148135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1167" y="51328"/>
                </a:moveTo>
                <a:lnTo>
                  <a:pt x="442767" y="76728"/>
                </a:lnTo>
                <a:cubicBezTo>
                  <a:pt x="447767" y="77998"/>
                  <a:pt x="451974" y="81173"/>
                  <a:pt x="454594" y="85618"/>
                </a:cubicBezTo>
                <a:cubicBezTo>
                  <a:pt x="457213" y="90063"/>
                  <a:pt x="457848" y="95302"/>
                  <a:pt x="456499" y="100223"/>
                </a:cubicBezTo>
                <a:lnTo>
                  <a:pt x="423241" y="222223"/>
                </a:lnTo>
                <a:lnTo>
                  <a:pt x="307115" y="106018"/>
                </a:lnTo>
                <a:lnTo>
                  <a:pt x="318227" y="64901"/>
                </a:lnTo>
                <a:cubicBezTo>
                  <a:pt x="320926" y="54900"/>
                  <a:pt x="331166" y="48868"/>
                  <a:pt x="341246" y="51408"/>
                </a:cubicBezTo>
                <a:lnTo>
                  <a:pt x="341167" y="51328"/>
                </a:lnTo>
                <a:moveTo>
                  <a:pt x="308782" y="197537"/>
                </a:moveTo>
                <a:lnTo>
                  <a:pt x="307115" y="203728"/>
                </a:lnTo>
                <a:cubicBezTo>
                  <a:pt x="301162" y="225874"/>
                  <a:pt x="281001" y="241273"/>
                  <a:pt x="258061" y="241273"/>
                </a:cubicBezTo>
                <a:lnTo>
                  <a:pt x="190513" y="241273"/>
                </a:lnTo>
                <a:lnTo>
                  <a:pt x="190513" y="368273"/>
                </a:lnTo>
                <a:lnTo>
                  <a:pt x="357121" y="368273"/>
                </a:lnTo>
                <a:lnTo>
                  <a:pt x="383315" y="272070"/>
                </a:lnTo>
                <a:lnTo>
                  <a:pt x="308702" y="197458"/>
                </a:lnTo>
                <a:lnTo>
                  <a:pt x="308782" y="197537"/>
                </a:lnTo>
                <a:moveTo>
                  <a:pt x="420701" y="255560"/>
                </a:moveTo>
                <a:cubicBezTo>
                  <a:pt x="423955" y="258815"/>
                  <a:pt x="425146" y="263498"/>
                  <a:pt x="423955" y="267863"/>
                </a:cubicBezTo>
                <a:lnTo>
                  <a:pt x="392602" y="382957"/>
                </a:lnTo>
                <a:cubicBezTo>
                  <a:pt x="388792" y="396768"/>
                  <a:pt x="376251" y="406373"/>
                  <a:pt x="361963" y="406373"/>
                </a:cubicBezTo>
                <a:lnTo>
                  <a:pt x="184163" y="406373"/>
                </a:lnTo>
                <a:cubicBezTo>
                  <a:pt x="166621" y="406373"/>
                  <a:pt x="152413" y="392165"/>
                  <a:pt x="152413" y="374623"/>
                </a:cubicBezTo>
                <a:lnTo>
                  <a:pt x="152413" y="234923"/>
                </a:lnTo>
                <a:cubicBezTo>
                  <a:pt x="152413" y="217381"/>
                  <a:pt x="166621" y="203173"/>
                  <a:pt x="184163" y="203173"/>
                </a:cubicBezTo>
                <a:lnTo>
                  <a:pt x="258061" y="203173"/>
                </a:lnTo>
                <a:cubicBezTo>
                  <a:pt x="263776" y="203173"/>
                  <a:pt x="268856" y="199283"/>
                  <a:pt x="270285" y="193807"/>
                </a:cubicBezTo>
                <a:lnTo>
                  <a:pt x="283382" y="145150"/>
                </a:lnTo>
                <a:cubicBezTo>
                  <a:pt x="285922" y="135704"/>
                  <a:pt x="297749" y="132529"/>
                  <a:pt x="304654" y="139435"/>
                </a:cubicBezTo>
                <a:lnTo>
                  <a:pt x="420701" y="255560"/>
                </a:lnTo>
                <a:moveTo>
                  <a:pt x="13" y="228573"/>
                </a:moveTo>
                <a:cubicBezTo>
                  <a:pt x="13" y="214545"/>
                  <a:pt x="11385" y="203173"/>
                  <a:pt x="25413" y="203173"/>
                </a:cubicBezTo>
                <a:cubicBezTo>
                  <a:pt x="39441" y="203173"/>
                  <a:pt x="50813" y="214545"/>
                  <a:pt x="50813" y="228573"/>
                </a:cubicBezTo>
                <a:cubicBezTo>
                  <a:pt x="50813" y="242601"/>
                  <a:pt x="39441" y="253973"/>
                  <a:pt x="25413" y="253973"/>
                </a:cubicBezTo>
                <a:cubicBezTo>
                  <a:pt x="11385" y="253973"/>
                  <a:pt x="13" y="242601"/>
                  <a:pt x="13" y="228573"/>
                </a:cubicBezTo>
                <a:lnTo>
                  <a:pt x="13" y="228573"/>
                </a:lnTo>
                <a:moveTo>
                  <a:pt x="13" y="304773"/>
                </a:moveTo>
                <a:cubicBezTo>
                  <a:pt x="13" y="290745"/>
                  <a:pt x="11385" y="279373"/>
                  <a:pt x="25413" y="279373"/>
                </a:cubicBezTo>
                <a:cubicBezTo>
                  <a:pt x="39441" y="279373"/>
                  <a:pt x="50813" y="290745"/>
                  <a:pt x="50813" y="304773"/>
                </a:cubicBezTo>
                <a:cubicBezTo>
                  <a:pt x="50813" y="318801"/>
                  <a:pt x="39441" y="330173"/>
                  <a:pt x="25413" y="330173"/>
                </a:cubicBezTo>
                <a:cubicBezTo>
                  <a:pt x="11385" y="330173"/>
                  <a:pt x="13" y="318801"/>
                  <a:pt x="13" y="304773"/>
                </a:cubicBezTo>
                <a:lnTo>
                  <a:pt x="13" y="304773"/>
                </a:lnTo>
                <a:moveTo>
                  <a:pt x="101613" y="241273"/>
                </a:moveTo>
                <a:cubicBezTo>
                  <a:pt x="115641" y="241273"/>
                  <a:pt x="127013" y="252645"/>
                  <a:pt x="127013" y="266673"/>
                </a:cubicBezTo>
                <a:cubicBezTo>
                  <a:pt x="127013" y="280701"/>
                  <a:pt x="115641" y="292073"/>
                  <a:pt x="101613" y="292073"/>
                </a:cubicBezTo>
                <a:cubicBezTo>
                  <a:pt x="87585" y="292073"/>
                  <a:pt x="76213" y="280701"/>
                  <a:pt x="76213" y="266673"/>
                </a:cubicBezTo>
                <a:cubicBezTo>
                  <a:pt x="76213" y="252645"/>
                  <a:pt x="87585" y="241273"/>
                  <a:pt x="101613" y="241273"/>
                </a:cubicBezTo>
                <a:moveTo>
                  <a:pt x="13" y="380973"/>
                </a:moveTo>
                <a:cubicBezTo>
                  <a:pt x="13" y="366945"/>
                  <a:pt x="11385" y="355573"/>
                  <a:pt x="25413" y="355573"/>
                </a:cubicBezTo>
                <a:cubicBezTo>
                  <a:pt x="39441" y="355573"/>
                  <a:pt x="50813" y="366945"/>
                  <a:pt x="50813" y="380973"/>
                </a:cubicBezTo>
                <a:cubicBezTo>
                  <a:pt x="50813" y="395001"/>
                  <a:pt x="39441" y="406373"/>
                  <a:pt x="25413" y="406373"/>
                </a:cubicBezTo>
                <a:cubicBezTo>
                  <a:pt x="11385" y="406373"/>
                  <a:pt x="13" y="395001"/>
                  <a:pt x="13" y="380973"/>
                </a:cubicBezTo>
                <a:lnTo>
                  <a:pt x="13" y="380973"/>
                </a:lnTo>
                <a:moveTo>
                  <a:pt x="101613" y="317473"/>
                </a:moveTo>
                <a:cubicBezTo>
                  <a:pt x="115641" y="317473"/>
                  <a:pt x="127013" y="328845"/>
                  <a:pt x="127013" y="342873"/>
                </a:cubicBezTo>
                <a:cubicBezTo>
                  <a:pt x="127013" y="356901"/>
                  <a:pt x="115641" y="368273"/>
                  <a:pt x="101613" y="368273"/>
                </a:cubicBezTo>
                <a:cubicBezTo>
                  <a:pt x="87585" y="368273"/>
                  <a:pt x="76213" y="356901"/>
                  <a:pt x="76213" y="342873"/>
                </a:cubicBezTo>
                <a:cubicBezTo>
                  <a:pt x="76213" y="328845"/>
                  <a:pt x="87585" y="317473"/>
                  <a:pt x="101613" y="317473"/>
                </a:cubicBezTo>
                <a:lnTo>
                  <a:pt x="101613" y="317473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297680" y="2813589"/>
            <a:ext cx="6675120" cy="3108960"/>
          </a:xfrm>
          <a:custGeom>
            <a:avLst/>
            <a:gdLst/>
            <a:ahLst/>
            <a:cxnLst/>
            <a:rect l="l" t="t" r="r" b="b"/>
            <a:pathLst>
              <a:path w="6675120" h="3108960">
                <a:moveTo>
                  <a:pt x="0" y="3108960"/>
                </a:moveTo>
                <a:lnTo>
                  <a:pt x="0" y="0"/>
                </a:lnTo>
                <a:lnTo>
                  <a:pt x="6675120" y="0"/>
                </a:lnTo>
                <a:lnTo>
                  <a:pt x="6675120" y="3108960"/>
                </a:lnTo>
                <a:lnTo>
                  <a:pt x="0" y="31089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Uso en pacientes con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exacerbaciones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frecuentes</a:t>
            </a:r>
            <a:r>
              <a:rPr lang="en-US" sz="1400" dirty="0"/>
              <a:t>, </a:t>
            </a:r>
            <a:r>
              <a:rPr lang="en-US" sz="1400" dirty="0" err="1"/>
              <a:t>i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ndicados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para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reducir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la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inflamación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Mejora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de síntomas y función pulmonar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Combinación con broncodilatadores para eficacia óptima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297678" y="2183669"/>
            <a:ext cx="6675119" cy="457200"/>
          </a:xfrm>
          <a:custGeom>
            <a:avLst/>
            <a:gdLst/>
            <a:ahLst/>
            <a:cxnLst/>
            <a:rect l="l" t="t" r="r" b="b"/>
            <a:pathLst>
              <a:path w="6675119" h="457200">
                <a:moveTo>
                  <a:pt x="0" y="457200"/>
                </a:moveTo>
                <a:lnTo>
                  <a:pt x="0" y="0"/>
                </a:lnTo>
                <a:lnTo>
                  <a:pt x="6675119" y="0"/>
                </a:lnTo>
                <a:lnTo>
                  <a:pt x="6675119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Corticosteroides Inhalados en EPOC</a:t>
            </a:r>
            <a:endParaRPr lang="en-US" sz="1600" b="1" dirty="0"/>
          </a:p>
        </p:txBody>
      </p:sp>
      <p:sp>
        <p:nvSpPr>
          <p:cNvPr id="13" name="Text 11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8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78" y="1"/>
            <a:ext cx="7955280" cy="1034799"/>
          </a:xfrm>
          <a:custGeom>
            <a:avLst/>
            <a:gdLst/>
            <a:ahLst/>
            <a:cxnLst/>
            <a:rect l="l" t="t" r="r" b="b"/>
            <a:pathLst>
              <a:path w="7955280" h="1034799">
                <a:moveTo>
                  <a:pt x="0" y="1034799"/>
                </a:moveTo>
                <a:lnTo>
                  <a:pt x="0" y="0"/>
                </a:lnTo>
                <a:lnTo>
                  <a:pt x="7955280" y="0"/>
                </a:lnTo>
                <a:lnTo>
                  <a:pt x="79552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Metilxantinas en EPOC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857765" y="6309360"/>
            <a:ext cx="6972427" cy="548640"/>
          </a:xfrm>
          <a:custGeom>
            <a:avLst/>
            <a:gdLst/>
            <a:ahLst/>
            <a:cxnLst/>
            <a:rect l="l" t="t" r="r" b="b"/>
            <a:pathLst>
              <a:path w="6972427" h="548640">
                <a:moveTo>
                  <a:pt x="0" y="548640"/>
                </a:moveTo>
                <a:lnTo>
                  <a:pt x="0" y="0"/>
                </a:lnTo>
                <a:lnTo>
                  <a:pt x="6972427" y="0"/>
                </a:lnTo>
                <a:lnTo>
                  <a:pt x="6972427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899160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0" y="685800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t="64" b="64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45054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378704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6112352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45054" y="3175653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376509" y="308190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373727" y="3767706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Agonistas β2 y anticolinérgicos como opciones principales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78704" y="3530734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Alternativas preferidas</a:t>
            </a:r>
            <a:endParaRPr lang="en-US" sz="1400" b="1" dirty="0"/>
          </a:p>
        </p:txBody>
      </p:sp>
      <p:sp>
        <p:nvSpPr>
          <p:cNvPr id="17" name="Text 15"/>
          <p:cNvSpPr/>
          <p:nvPr/>
        </p:nvSpPr>
        <p:spPr>
          <a:xfrm>
            <a:off x="633903" y="3767706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Evaluar riesgo-beneficio en pacientes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0078" y="357386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Consideraciones clínicas</a:t>
            </a:r>
            <a:endParaRPr lang="en-US" sz="1400" b="1" dirty="0"/>
          </a:p>
        </p:txBody>
      </p:sp>
      <p:sp>
        <p:nvSpPr>
          <p:cNvPr id="19" name="Text 17"/>
          <p:cNvSpPr/>
          <p:nvPr/>
        </p:nvSpPr>
        <p:spPr>
          <a:xfrm>
            <a:off x="6134656" y="2076066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Menor eficacia y más efectos secundarios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134656" y="1867338"/>
            <a:ext cx="320040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Comparación con broncodilatadores</a:t>
            </a:r>
            <a:endParaRPr lang="en-US" sz="1400" b="1" dirty="0"/>
          </a:p>
        </p:txBody>
      </p:sp>
      <p:sp>
        <p:nvSpPr>
          <p:cNvPr id="21" name="Text 19"/>
          <p:cNvSpPr/>
          <p:nvPr/>
        </p:nvSpPr>
        <p:spPr>
          <a:xfrm>
            <a:off x="3389856" y="2087957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No primera línea en tratamiento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378704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Indicaciones limitadas</a:t>
            </a:r>
            <a:endParaRPr lang="en-US" sz="1400" b="1" dirty="0"/>
          </a:p>
        </p:txBody>
      </p:sp>
      <p:sp>
        <p:nvSpPr>
          <p:cNvPr id="23" name="Text 21"/>
          <p:cNvSpPr/>
          <p:nvPr/>
        </p:nvSpPr>
        <p:spPr>
          <a:xfrm>
            <a:off x="633903" y="2076066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Efectos adversos significativos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5055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Uso restringido</a:t>
            </a:r>
            <a:endParaRPr lang="en-US" sz="1400" b="1" dirty="0"/>
          </a:p>
        </p:txBody>
      </p:sp>
      <p:sp>
        <p:nvSpPr>
          <p:cNvPr id="25" name="Text 23"/>
          <p:cNvSpPr/>
          <p:nvPr/>
        </p:nvSpPr>
        <p:spPr>
          <a:xfrm>
            <a:off x="794115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2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0" y="1473200"/>
            <a:ext cx="3200400" cy="4663440"/>
          </a:xfrm>
          <a:custGeom>
            <a:avLst/>
            <a:gdLst/>
            <a:ahLst/>
            <a:cxnLst/>
            <a:rect l="l" t="t" r="r" b="b"/>
            <a:pathLst>
              <a:path w="3200400" h="4663440">
                <a:moveTo>
                  <a:pt x="0" y="466344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4663440"/>
                </a:lnTo>
                <a:lnTo>
                  <a:pt x="0" y="4663440"/>
                </a:lnTo>
              </a:path>
            </a:pathLst>
          </a:custGeom>
          <a:blipFill>
            <a:blip r:embed="rId4"/>
            <a:srcRect t="33" b="3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80" y="1164617"/>
            <a:ext cx="10698480" cy="10672"/>
          </a:xfrm>
          <a:custGeom>
            <a:avLst/>
            <a:gdLst/>
            <a:ahLst/>
            <a:cxnLst/>
            <a:rect l="l" t="t" r="r" b="b"/>
            <a:pathLst>
              <a:path w="10698480" h="10672">
                <a:moveTo>
                  <a:pt x="0" y="0"/>
                </a:moveTo>
                <a:lnTo>
                  <a:pt x="106984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10698480" cy="1034799"/>
          </a:xfrm>
          <a:custGeom>
            <a:avLst/>
            <a:gdLst/>
            <a:ahLst/>
            <a:cxnLst/>
            <a:rect l="l" t="t" r="r" b="b"/>
            <a:pathLst>
              <a:path w="10698480" h="1034799">
                <a:moveTo>
                  <a:pt x="0" y="1034799"/>
                </a:moveTo>
                <a:lnTo>
                  <a:pt x="0" y="0"/>
                </a:lnTo>
                <a:lnTo>
                  <a:pt x="10698480" y="0"/>
                </a:lnTo>
                <a:lnTo>
                  <a:pt x="106984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Uso de Antibióticos en EPOC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5201322" y="158598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17813" y="46220"/>
                </a:moveTo>
                <a:cubicBezTo>
                  <a:pt x="224671" y="48149"/>
                  <a:pt x="228600" y="55293"/>
                  <a:pt x="226671" y="62151"/>
                </a:cubicBezTo>
                <a:lnTo>
                  <a:pt x="224599" y="69509"/>
                </a:lnTo>
                <a:cubicBezTo>
                  <a:pt x="235601" y="75152"/>
                  <a:pt x="244816" y="84153"/>
                  <a:pt x="250603" y="95512"/>
                </a:cubicBezTo>
                <a:lnTo>
                  <a:pt x="257889" y="93369"/>
                </a:lnTo>
                <a:cubicBezTo>
                  <a:pt x="264747" y="91440"/>
                  <a:pt x="271820" y="95369"/>
                  <a:pt x="273820" y="102227"/>
                </a:cubicBezTo>
                <a:cubicBezTo>
                  <a:pt x="275820" y="109085"/>
                  <a:pt x="271820" y="116157"/>
                  <a:pt x="264962" y="118158"/>
                </a:cubicBezTo>
                <a:lnTo>
                  <a:pt x="257104" y="120372"/>
                </a:lnTo>
                <a:cubicBezTo>
                  <a:pt x="257675" y="132945"/>
                  <a:pt x="254175" y="145090"/>
                  <a:pt x="247674" y="155234"/>
                </a:cubicBezTo>
                <a:lnTo>
                  <a:pt x="253389" y="160949"/>
                </a:lnTo>
                <a:cubicBezTo>
                  <a:pt x="258389" y="165949"/>
                  <a:pt x="258389" y="174093"/>
                  <a:pt x="253389" y="179165"/>
                </a:cubicBezTo>
                <a:cubicBezTo>
                  <a:pt x="248388" y="184237"/>
                  <a:pt x="240244" y="184166"/>
                  <a:pt x="235172" y="179165"/>
                </a:cubicBezTo>
                <a:lnTo>
                  <a:pt x="229457" y="173450"/>
                </a:lnTo>
                <a:cubicBezTo>
                  <a:pt x="223814" y="177094"/>
                  <a:pt x="217456" y="179808"/>
                  <a:pt x="210598" y="181380"/>
                </a:cubicBezTo>
                <a:cubicBezTo>
                  <a:pt x="206383" y="182380"/>
                  <a:pt x="202454" y="183452"/>
                  <a:pt x="198739" y="184666"/>
                </a:cubicBezTo>
                <a:lnTo>
                  <a:pt x="200882" y="192238"/>
                </a:lnTo>
                <a:cubicBezTo>
                  <a:pt x="202811" y="199096"/>
                  <a:pt x="198882" y="206169"/>
                  <a:pt x="192024" y="208169"/>
                </a:cubicBezTo>
                <a:cubicBezTo>
                  <a:pt x="185166" y="210169"/>
                  <a:pt x="178094" y="206169"/>
                  <a:pt x="176093" y="199311"/>
                </a:cubicBezTo>
                <a:lnTo>
                  <a:pt x="174950" y="195310"/>
                </a:lnTo>
                <a:cubicBezTo>
                  <a:pt x="162235" y="203025"/>
                  <a:pt x="154234" y="212026"/>
                  <a:pt x="148876" y="219956"/>
                </a:cubicBezTo>
                <a:lnTo>
                  <a:pt x="154948" y="222528"/>
                </a:lnTo>
                <a:cubicBezTo>
                  <a:pt x="161449" y="225314"/>
                  <a:pt x="164521" y="232886"/>
                  <a:pt x="161734" y="239387"/>
                </a:cubicBezTo>
                <a:cubicBezTo>
                  <a:pt x="158948" y="245888"/>
                  <a:pt x="151376" y="248960"/>
                  <a:pt x="144875" y="246174"/>
                </a:cubicBezTo>
                <a:lnTo>
                  <a:pt x="138017" y="243245"/>
                </a:lnTo>
                <a:cubicBezTo>
                  <a:pt x="137446" y="245316"/>
                  <a:pt x="137017" y="247388"/>
                  <a:pt x="136731" y="249460"/>
                </a:cubicBezTo>
                <a:cubicBezTo>
                  <a:pt x="135731" y="258961"/>
                  <a:pt x="132445" y="267748"/>
                  <a:pt x="127659" y="275320"/>
                </a:cubicBezTo>
                <a:lnTo>
                  <a:pt x="133374" y="281035"/>
                </a:lnTo>
                <a:cubicBezTo>
                  <a:pt x="138374" y="286036"/>
                  <a:pt x="138374" y="294180"/>
                  <a:pt x="133374" y="299252"/>
                </a:cubicBezTo>
                <a:cubicBezTo>
                  <a:pt x="128373" y="304324"/>
                  <a:pt x="120229" y="304252"/>
                  <a:pt x="115157" y="299252"/>
                </a:cubicBezTo>
                <a:lnTo>
                  <a:pt x="109442" y="293537"/>
                </a:lnTo>
                <a:cubicBezTo>
                  <a:pt x="99370" y="299966"/>
                  <a:pt x="87297" y="303467"/>
                  <a:pt x="74581" y="302966"/>
                </a:cubicBezTo>
                <a:lnTo>
                  <a:pt x="72366" y="310825"/>
                </a:lnTo>
                <a:cubicBezTo>
                  <a:pt x="70437" y="317683"/>
                  <a:pt x="63294" y="321612"/>
                  <a:pt x="56436" y="319683"/>
                </a:cubicBezTo>
                <a:cubicBezTo>
                  <a:pt x="49578" y="317754"/>
                  <a:pt x="45720" y="310467"/>
                  <a:pt x="47649" y="303609"/>
                </a:cubicBezTo>
                <a:lnTo>
                  <a:pt x="49720" y="296251"/>
                </a:lnTo>
                <a:cubicBezTo>
                  <a:pt x="38505" y="290465"/>
                  <a:pt x="29432" y="281321"/>
                  <a:pt x="23717" y="270248"/>
                </a:cubicBezTo>
                <a:lnTo>
                  <a:pt x="16359" y="272320"/>
                </a:lnTo>
                <a:cubicBezTo>
                  <a:pt x="9573" y="274320"/>
                  <a:pt x="2429" y="270391"/>
                  <a:pt x="500" y="263533"/>
                </a:cubicBezTo>
                <a:cubicBezTo>
                  <a:pt x="-1429" y="256675"/>
                  <a:pt x="2500" y="249603"/>
                  <a:pt x="9358" y="247602"/>
                </a:cubicBezTo>
                <a:lnTo>
                  <a:pt x="17216" y="245388"/>
                </a:lnTo>
                <a:cubicBezTo>
                  <a:pt x="17074" y="242745"/>
                  <a:pt x="17145" y="240101"/>
                  <a:pt x="17431" y="237387"/>
                </a:cubicBezTo>
                <a:cubicBezTo>
                  <a:pt x="18217" y="228743"/>
                  <a:pt x="20145" y="220099"/>
                  <a:pt x="22431" y="211741"/>
                </a:cubicBezTo>
                <a:cubicBezTo>
                  <a:pt x="22574" y="211169"/>
                  <a:pt x="22717" y="210669"/>
                  <a:pt x="22931" y="210098"/>
                </a:cubicBezTo>
                <a:lnTo>
                  <a:pt x="16716" y="207597"/>
                </a:lnTo>
                <a:cubicBezTo>
                  <a:pt x="10144" y="204954"/>
                  <a:pt x="6929" y="197453"/>
                  <a:pt x="9573" y="190881"/>
                </a:cubicBezTo>
                <a:cubicBezTo>
                  <a:pt x="12216" y="184309"/>
                  <a:pt x="19717" y="181094"/>
                  <a:pt x="26289" y="183737"/>
                </a:cubicBezTo>
                <a:lnTo>
                  <a:pt x="31575" y="185880"/>
                </a:lnTo>
                <a:cubicBezTo>
                  <a:pt x="34861" y="178237"/>
                  <a:pt x="38933" y="170021"/>
                  <a:pt x="44005" y="161592"/>
                </a:cubicBezTo>
                <a:cubicBezTo>
                  <a:pt x="45006" y="159877"/>
                  <a:pt x="46077" y="158163"/>
                  <a:pt x="47220" y="156377"/>
                </a:cubicBezTo>
                <a:lnTo>
                  <a:pt x="39219" y="149947"/>
                </a:lnTo>
                <a:cubicBezTo>
                  <a:pt x="33647" y="145518"/>
                  <a:pt x="32790" y="137446"/>
                  <a:pt x="37219" y="131874"/>
                </a:cubicBezTo>
                <a:cubicBezTo>
                  <a:pt x="41648" y="126301"/>
                  <a:pt x="49720" y="125444"/>
                  <a:pt x="55293" y="129873"/>
                </a:cubicBezTo>
                <a:lnTo>
                  <a:pt x="62365" y="135731"/>
                </a:lnTo>
                <a:cubicBezTo>
                  <a:pt x="69652" y="127016"/>
                  <a:pt x="78081" y="118515"/>
                  <a:pt x="87725" y="110514"/>
                </a:cubicBezTo>
                <a:lnTo>
                  <a:pt x="83582" y="104299"/>
                </a:lnTo>
                <a:cubicBezTo>
                  <a:pt x="79653" y="98369"/>
                  <a:pt x="81224" y="90440"/>
                  <a:pt x="87154" y="86439"/>
                </a:cubicBezTo>
                <a:cubicBezTo>
                  <a:pt x="93083" y="82439"/>
                  <a:pt x="101013" y="84082"/>
                  <a:pt x="105013" y="90011"/>
                </a:cubicBezTo>
                <a:lnTo>
                  <a:pt x="108514" y="95298"/>
                </a:lnTo>
                <a:cubicBezTo>
                  <a:pt x="118300" y="89011"/>
                  <a:pt x="129016" y="83296"/>
                  <a:pt x="140803" y="78224"/>
                </a:cubicBezTo>
                <a:lnTo>
                  <a:pt x="138232" y="72152"/>
                </a:lnTo>
                <a:cubicBezTo>
                  <a:pt x="135445" y="65651"/>
                  <a:pt x="138446" y="58079"/>
                  <a:pt x="145018" y="55293"/>
                </a:cubicBezTo>
                <a:cubicBezTo>
                  <a:pt x="151590" y="52507"/>
                  <a:pt x="159091" y="55507"/>
                  <a:pt x="161877" y="62079"/>
                </a:cubicBezTo>
                <a:lnTo>
                  <a:pt x="165021" y="69437"/>
                </a:lnTo>
                <a:cubicBezTo>
                  <a:pt x="171021" y="67580"/>
                  <a:pt x="177236" y="65937"/>
                  <a:pt x="183737" y="64437"/>
                </a:cubicBezTo>
                <a:cubicBezTo>
                  <a:pt x="189095" y="63222"/>
                  <a:pt x="194524" y="62722"/>
                  <a:pt x="199739" y="62936"/>
                </a:cubicBezTo>
                <a:lnTo>
                  <a:pt x="201954" y="55078"/>
                </a:lnTo>
                <a:cubicBezTo>
                  <a:pt x="203883" y="48220"/>
                  <a:pt x="211026" y="44291"/>
                  <a:pt x="217813" y="46220"/>
                </a:cubicBezTo>
                <a:lnTo>
                  <a:pt x="217813" y="46220"/>
                </a:lnTo>
                <a:moveTo>
                  <a:pt x="102727" y="245674"/>
                </a:moveTo>
                <a:cubicBezTo>
                  <a:pt x="102799" y="245174"/>
                  <a:pt x="102870" y="244673"/>
                  <a:pt x="102941" y="244173"/>
                </a:cubicBezTo>
                <a:cubicBezTo>
                  <a:pt x="105227" y="229243"/>
                  <a:pt x="111300" y="215956"/>
                  <a:pt x="117443" y="205740"/>
                </a:cubicBezTo>
                <a:cubicBezTo>
                  <a:pt x="130302" y="184309"/>
                  <a:pt x="154734" y="159020"/>
                  <a:pt x="202954" y="147947"/>
                </a:cubicBezTo>
                <a:cubicBezTo>
                  <a:pt x="216813" y="144732"/>
                  <a:pt x="225457" y="130945"/>
                  <a:pt x="222242" y="117086"/>
                </a:cubicBezTo>
                <a:cubicBezTo>
                  <a:pt x="219027" y="103227"/>
                  <a:pt x="205240" y="94583"/>
                  <a:pt x="191381" y="97798"/>
                </a:cubicBezTo>
                <a:cubicBezTo>
                  <a:pt x="128230" y="112371"/>
                  <a:pt x="92654" y="147090"/>
                  <a:pt x="73295" y="179308"/>
                </a:cubicBezTo>
                <a:cubicBezTo>
                  <a:pt x="63794" y="195096"/>
                  <a:pt x="58436" y="209955"/>
                  <a:pt x="55436" y="220956"/>
                </a:cubicBezTo>
                <a:cubicBezTo>
                  <a:pt x="53435" y="228100"/>
                  <a:pt x="52078" y="234672"/>
                  <a:pt x="51506" y="240673"/>
                </a:cubicBezTo>
                <a:cubicBezTo>
                  <a:pt x="50221" y="254818"/>
                  <a:pt x="60650" y="267248"/>
                  <a:pt x="74795" y="268534"/>
                </a:cubicBezTo>
                <a:cubicBezTo>
                  <a:pt x="88797" y="269819"/>
                  <a:pt x="101156" y="259604"/>
                  <a:pt x="102656" y="245745"/>
                </a:cubicBezTo>
                <a:lnTo>
                  <a:pt x="102727" y="245674"/>
                </a:lnTo>
                <a:moveTo>
                  <a:pt x="354473" y="211526"/>
                </a:moveTo>
                <a:cubicBezTo>
                  <a:pt x="354401" y="212026"/>
                  <a:pt x="354330" y="212527"/>
                  <a:pt x="354259" y="213027"/>
                </a:cubicBezTo>
                <a:cubicBezTo>
                  <a:pt x="351973" y="227957"/>
                  <a:pt x="345900" y="241244"/>
                  <a:pt x="339757" y="251460"/>
                </a:cubicBezTo>
                <a:cubicBezTo>
                  <a:pt x="326898" y="272891"/>
                  <a:pt x="302466" y="298180"/>
                  <a:pt x="254246" y="309253"/>
                </a:cubicBezTo>
                <a:cubicBezTo>
                  <a:pt x="240387" y="312468"/>
                  <a:pt x="231743" y="326255"/>
                  <a:pt x="234958" y="340114"/>
                </a:cubicBezTo>
                <a:cubicBezTo>
                  <a:pt x="238173" y="353973"/>
                  <a:pt x="251960" y="362617"/>
                  <a:pt x="265819" y="359402"/>
                </a:cubicBezTo>
                <a:cubicBezTo>
                  <a:pt x="328970" y="344829"/>
                  <a:pt x="364546" y="310110"/>
                  <a:pt x="383905" y="277892"/>
                </a:cubicBezTo>
                <a:cubicBezTo>
                  <a:pt x="393406" y="262104"/>
                  <a:pt x="398764" y="247245"/>
                  <a:pt x="401765" y="236244"/>
                </a:cubicBezTo>
                <a:cubicBezTo>
                  <a:pt x="403765" y="229100"/>
                  <a:pt x="405122" y="222528"/>
                  <a:pt x="405694" y="216527"/>
                </a:cubicBezTo>
                <a:cubicBezTo>
                  <a:pt x="406979" y="202382"/>
                  <a:pt x="396550" y="189952"/>
                  <a:pt x="382405" y="188666"/>
                </a:cubicBezTo>
                <a:cubicBezTo>
                  <a:pt x="368403" y="187381"/>
                  <a:pt x="356045" y="197596"/>
                  <a:pt x="354544" y="211455"/>
                </a:cubicBezTo>
                <a:lnTo>
                  <a:pt x="354473" y="211526"/>
                </a:lnTo>
                <a:moveTo>
                  <a:pt x="382548" y="154376"/>
                </a:moveTo>
                <a:lnTo>
                  <a:pt x="384762" y="146518"/>
                </a:lnTo>
                <a:cubicBezTo>
                  <a:pt x="386691" y="139660"/>
                  <a:pt x="393835" y="135731"/>
                  <a:pt x="400693" y="137660"/>
                </a:cubicBezTo>
                <a:cubicBezTo>
                  <a:pt x="407551" y="139589"/>
                  <a:pt x="411480" y="146733"/>
                  <a:pt x="409551" y="153591"/>
                </a:cubicBezTo>
                <a:lnTo>
                  <a:pt x="407480" y="160949"/>
                </a:lnTo>
                <a:cubicBezTo>
                  <a:pt x="418695" y="166735"/>
                  <a:pt x="427768" y="175879"/>
                  <a:pt x="433483" y="186952"/>
                </a:cubicBezTo>
                <a:lnTo>
                  <a:pt x="440841" y="184880"/>
                </a:lnTo>
                <a:cubicBezTo>
                  <a:pt x="447699" y="182951"/>
                  <a:pt x="454771" y="186881"/>
                  <a:pt x="456700" y="193739"/>
                </a:cubicBezTo>
                <a:cubicBezTo>
                  <a:pt x="458629" y="200597"/>
                  <a:pt x="454700" y="207669"/>
                  <a:pt x="447842" y="209669"/>
                </a:cubicBezTo>
                <a:lnTo>
                  <a:pt x="439984" y="211884"/>
                </a:lnTo>
                <a:cubicBezTo>
                  <a:pt x="440126" y="214527"/>
                  <a:pt x="440055" y="217170"/>
                  <a:pt x="439769" y="219885"/>
                </a:cubicBezTo>
                <a:cubicBezTo>
                  <a:pt x="438983" y="228529"/>
                  <a:pt x="437055" y="237173"/>
                  <a:pt x="434769" y="245531"/>
                </a:cubicBezTo>
                <a:lnTo>
                  <a:pt x="434626" y="246102"/>
                </a:lnTo>
                <a:lnTo>
                  <a:pt x="434340" y="247174"/>
                </a:lnTo>
                <a:lnTo>
                  <a:pt x="440555" y="249674"/>
                </a:lnTo>
                <a:cubicBezTo>
                  <a:pt x="447127" y="252317"/>
                  <a:pt x="450342" y="259818"/>
                  <a:pt x="447699" y="266390"/>
                </a:cubicBezTo>
                <a:cubicBezTo>
                  <a:pt x="445056" y="272963"/>
                  <a:pt x="437555" y="276177"/>
                  <a:pt x="430982" y="273534"/>
                </a:cubicBezTo>
                <a:lnTo>
                  <a:pt x="425696" y="271391"/>
                </a:lnTo>
                <a:cubicBezTo>
                  <a:pt x="422410" y="279035"/>
                  <a:pt x="418338" y="287250"/>
                  <a:pt x="413266" y="295680"/>
                </a:cubicBezTo>
                <a:cubicBezTo>
                  <a:pt x="412266" y="297394"/>
                  <a:pt x="411123" y="299109"/>
                  <a:pt x="410051" y="300895"/>
                </a:cubicBezTo>
                <a:lnTo>
                  <a:pt x="418052" y="307324"/>
                </a:lnTo>
                <a:cubicBezTo>
                  <a:pt x="423624" y="311753"/>
                  <a:pt x="424482" y="319826"/>
                  <a:pt x="420053" y="325398"/>
                </a:cubicBezTo>
                <a:cubicBezTo>
                  <a:pt x="415623" y="330970"/>
                  <a:pt x="407551" y="331827"/>
                  <a:pt x="401979" y="327398"/>
                </a:cubicBezTo>
                <a:lnTo>
                  <a:pt x="394835" y="321469"/>
                </a:lnTo>
                <a:cubicBezTo>
                  <a:pt x="387548" y="330184"/>
                  <a:pt x="379119" y="338685"/>
                  <a:pt x="369475" y="346686"/>
                </a:cubicBezTo>
                <a:lnTo>
                  <a:pt x="373618" y="352901"/>
                </a:lnTo>
                <a:cubicBezTo>
                  <a:pt x="377547" y="358831"/>
                  <a:pt x="375976" y="366760"/>
                  <a:pt x="370046" y="370761"/>
                </a:cubicBezTo>
                <a:cubicBezTo>
                  <a:pt x="364117" y="374761"/>
                  <a:pt x="356187" y="373118"/>
                  <a:pt x="352187" y="367189"/>
                </a:cubicBezTo>
                <a:lnTo>
                  <a:pt x="348686" y="361902"/>
                </a:lnTo>
                <a:cubicBezTo>
                  <a:pt x="338900" y="368189"/>
                  <a:pt x="328184" y="373904"/>
                  <a:pt x="316397" y="378976"/>
                </a:cubicBezTo>
                <a:lnTo>
                  <a:pt x="318968" y="385048"/>
                </a:lnTo>
                <a:cubicBezTo>
                  <a:pt x="321755" y="391549"/>
                  <a:pt x="318754" y="399121"/>
                  <a:pt x="312182" y="401907"/>
                </a:cubicBezTo>
                <a:cubicBezTo>
                  <a:pt x="305610" y="404693"/>
                  <a:pt x="298109" y="401693"/>
                  <a:pt x="295323" y="395121"/>
                </a:cubicBezTo>
                <a:lnTo>
                  <a:pt x="292179" y="387763"/>
                </a:lnTo>
                <a:cubicBezTo>
                  <a:pt x="286179" y="389620"/>
                  <a:pt x="279964" y="391263"/>
                  <a:pt x="273463" y="392763"/>
                </a:cubicBezTo>
                <a:cubicBezTo>
                  <a:pt x="268105" y="393978"/>
                  <a:pt x="262676" y="394478"/>
                  <a:pt x="257389" y="394264"/>
                </a:cubicBezTo>
                <a:lnTo>
                  <a:pt x="255175" y="402122"/>
                </a:lnTo>
                <a:cubicBezTo>
                  <a:pt x="253246" y="408980"/>
                  <a:pt x="246102" y="412909"/>
                  <a:pt x="239316" y="410980"/>
                </a:cubicBezTo>
                <a:cubicBezTo>
                  <a:pt x="232529" y="409051"/>
                  <a:pt x="228529" y="401907"/>
                  <a:pt x="230457" y="395049"/>
                </a:cubicBezTo>
                <a:lnTo>
                  <a:pt x="232601" y="387691"/>
                </a:lnTo>
                <a:cubicBezTo>
                  <a:pt x="221599" y="382048"/>
                  <a:pt x="212384" y="373047"/>
                  <a:pt x="206597" y="361688"/>
                </a:cubicBezTo>
                <a:lnTo>
                  <a:pt x="199239" y="363760"/>
                </a:lnTo>
                <a:cubicBezTo>
                  <a:pt x="192381" y="365689"/>
                  <a:pt x="185309" y="361760"/>
                  <a:pt x="183309" y="354902"/>
                </a:cubicBezTo>
                <a:cubicBezTo>
                  <a:pt x="181308" y="348044"/>
                  <a:pt x="185309" y="340971"/>
                  <a:pt x="192167" y="339042"/>
                </a:cubicBezTo>
                <a:lnTo>
                  <a:pt x="200025" y="336828"/>
                </a:lnTo>
                <a:cubicBezTo>
                  <a:pt x="199454" y="324255"/>
                  <a:pt x="202954" y="312110"/>
                  <a:pt x="209455" y="301966"/>
                </a:cubicBezTo>
                <a:lnTo>
                  <a:pt x="203740" y="296251"/>
                </a:lnTo>
                <a:cubicBezTo>
                  <a:pt x="198739" y="291251"/>
                  <a:pt x="198739" y="283107"/>
                  <a:pt x="203740" y="278035"/>
                </a:cubicBezTo>
                <a:cubicBezTo>
                  <a:pt x="208740" y="272963"/>
                  <a:pt x="216884" y="273034"/>
                  <a:pt x="221956" y="278035"/>
                </a:cubicBezTo>
                <a:lnTo>
                  <a:pt x="227671" y="283750"/>
                </a:lnTo>
                <a:cubicBezTo>
                  <a:pt x="233315" y="280106"/>
                  <a:pt x="239673" y="277392"/>
                  <a:pt x="246531" y="275820"/>
                </a:cubicBezTo>
                <a:cubicBezTo>
                  <a:pt x="250746" y="274820"/>
                  <a:pt x="254675" y="273749"/>
                  <a:pt x="258389" y="272534"/>
                </a:cubicBezTo>
                <a:lnTo>
                  <a:pt x="256246" y="264962"/>
                </a:lnTo>
                <a:cubicBezTo>
                  <a:pt x="254318" y="258104"/>
                  <a:pt x="258247" y="251031"/>
                  <a:pt x="265105" y="249031"/>
                </a:cubicBezTo>
                <a:cubicBezTo>
                  <a:pt x="271963" y="247031"/>
                  <a:pt x="279035" y="251031"/>
                  <a:pt x="281035" y="257889"/>
                </a:cubicBezTo>
                <a:lnTo>
                  <a:pt x="282178" y="261890"/>
                </a:lnTo>
                <a:cubicBezTo>
                  <a:pt x="294894" y="254175"/>
                  <a:pt x="302895" y="245174"/>
                  <a:pt x="308253" y="237244"/>
                </a:cubicBezTo>
                <a:lnTo>
                  <a:pt x="302181" y="234672"/>
                </a:lnTo>
                <a:cubicBezTo>
                  <a:pt x="295680" y="231886"/>
                  <a:pt x="292608" y="224314"/>
                  <a:pt x="295394" y="217813"/>
                </a:cubicBezTo>
                <a:cubicBezTo>
                  <a:pt x="298180" y="211312"/>
                  <a:pt x="305753" y="208240"/>
                  <a:pt x="312253" y="211026"/>
                </a:cubicBezTo>
                <a:lnTo>
                  <a:pt x="319111" y="213955"/>
                </a:lnTo>
                <a:cubicBezTo>
                  <a:pt x="319683" y="211884"/>
                  <a:pt x="320111" y="209812"/>
                  <a:pt x="320397" y="207740"/>
                </a:cubicBezTo>
                <a:cubicBezTo>
                  <a:pt x="321397" y="198239"/>
                  <a:pt x="324612" y="189452"/>
                  <a:pt x="329470" y="181880"/>
                </a:cubicBezTo>
                <a:lnTo>
                  <a:pt x="323755" y="176165"/>
                </a:lnTo>
                <a:cubicBezTo>
                  <a:pt x="318754" y="171164"/>
                  <a:pt x="318754" y="163020"/>
                  <a:pt x="323755" y="157948"/>
                </a:cubicBezTo>
                <a:cubicBezTo>
                  <a:pt x="328755" y="152876"/>
                  <a:pt x="336899" y="152948"/>
                  <a:pt x="341971" y="157948"/>
                </a:cubicBezTo>
                <a:lnTo>
                  <a:pt x="347686" y="163663"/>
                </a:lnTo>
                <a:cubicBezTo>
                  <a:pt x="357759" y="157234"/>
                  <a:pt x="369832" y="153734"/>
                  <a:pt x="382548" y="154234"/>
                </a:cubicBezTo>
                <a:lnTo>
                  <a:pt x="382548" y="154376"/>
                </a:lnTo>
                <a:moveTo>
                  <a:pt x="137160" y="137160"/>
                </a:moveTo>
                <a:cubicBezTo>
                  <a:pt x="143473" y="137160"/>
                  <a:pt x="148590" y="142277"/>
                  <a:pt x="148590" y="148590"/>
                </a:cubicBezTo>
                <a:cubicBezTo>
                  <a:pt x="148590" y="154903"/>
                  <a:pt x="143473" y="160020"/>
                  <a:pt x="137160" y="160020"/>
                </a:cubicBezTo>
                <a:cubicBezTo>
                  <a:pt x="130847" y="160020"/>
                  <a:pt x="125730" y="154903"/>
                  <a:pt x="125730" y="148590"/>
                </a:cubicBezTo>
                <a:cubicBezTo>
                  <a:pt x="125730" y="142277"/>
                  <a:pt x="130847" y="137160"/>
                  <a:pt x="137160" y="137160"/>
                </a:cubicBezTo>
                <a:lnTo>
                  <a:pt x="137160" y="137160"/>
                </a:lnTo>
                <a:moveTo>
                  <a:pt x="68580" y="217170"/>
                </a:moveTo>
                <a:cubicBezTo>
                  <a:pt x="68580" y="210857"/>
                  <a:pt x="73697" y="205740"/>
                  <a:pt x="80010" y="205740"/>
                </a:cubicBezTo>
                <a:cubicBezTo>
                  <a:pt x="86323" y="205740"/>
                  <a:pt x="91440" y="210857"/>
                  <a:pt x="91440" y="217170"/>
                </a:cubicBezTo>
                <a:cubicBezTo>
                  <a:pt x="91440" y="223483"/>
                  <a:pt x="86323" y="228600"/>
                  <a:pt x="80010" y="228600"/>
                </a:cubicBezTo>
                <a:cubicBezTo>
                  <a:pt x="73697" y="228600"/>
                  <a:pt x="68580" y="223483"/>
                  <a:pt x="68580" y="217170"/>
                </a:cubicBezTo>
                <a:moveTo>
                  <a:pt x="285750" y="320040"/>
                </a:moveTo>
                <a:cubicBezTo>
                  <a:pt x="292063" y="320040"/>
                  <a:pt x="297180" y="325157"/>
                  <a:pt x="297180" y="331470"/>
                </a:cubicBezTo>
                <a:cubicBezTo>
                  <a:pt x="297180" y="337783"/>
                  <a:pt x="292063" y="342900"/>
                  <a:pt x="285750" y="342900"/>
                </a:cubicBezTo>
                <a:cubicBezTo>
                  <a:pt x="279437" y="342900"/>
                  <a:pt x="274320" y="337783"/>
                  <a:pt x="274320" y="331470"/>
                </a:cubicBezTo>
                <a:cubicBezTo>
                  <a:pt x="274320" y="325157"/>
                  <a:pt x="279437" y="320040"/>
                  <a:pt x="285750" y="320040"/>
                </a:cubicBez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297680" y="2813589"/>
            <a:ext cx="6675120" cy="3108960"/>
          </a:xfrm>
          <a:custGeom>
            <a:avLst/>
            <a:gdLst/>
            <a:ahLst/>
            <a:cxnLst/>
            <a:rect l="l" t="t" r="r" b="b"/>
            <a:pathLst>
              <a:path w="6675120" h="3108960">
                <a:moveTo>
                  <a:pt x="0" y="3108960"/>
                </a:moveTo>
                <a:lnTo>
                  <a:pt x="0" y="0"/>
                </a:lnTo>
                <a:lnTo>
                  <a:pt x="6675120" y="0"/>
                </a:lnTo>
                <a:lnTo>
                  <a:pt x="6675120" y="3108960"/>
                </a:lnTo>
                <a:lnTo>
                  <a:pt x="0" y="31089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Exacerbaciones con infección bacteriana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Indicaciones para uso de antibióticos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Mejora de síntomas y reducción de complicaciones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297678" y="2183669"/>
            <a:ext cx="6675119" cy="457200"/>
          </a:xfrm>
          <a:custGeom>
            <a:avLst/>
            <a:gdLst/>
            <a:ahLst/>
            <a:cxnLst/>
            <a:rect l="l" t="t" r="r" b="b"/>
            <a:pathLst>
              <a:path w="6675119" h="457200">
                <a:moveTo>
                  <a:pt x="0" y="457200"/>
                </a:moveTo>
                <a:lnTo>
                  <a:pt x="0" y="0"/>
                </a:lnTo>
                <a:lnTo>
                  <a:pt x="6675119" y="0"/>
                </a:lnTo>
                <a:lnTo>
                  <a:pt x="6675119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Uso de Antibióticos en EPOC</a:t>
            </a:r>
            <a:endParaRPr lang="en-US" sz="1600" b="1" dirty="0"/>
          </a:p>
        </p:txBody>
      </p:sp>
      <p:sp>
        <p:nvSpPr>
          <p:cNvPr id="13" name="Text 11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066723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206672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79203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87578" y="6309360"/>
            <a:ext cx="7040881" cy="548640"/>
          </a:xfrm>
          <a:custGeom>
            <a:avLst/>
            <a:gdLst/>
            <a:ahLst/>
            <a:cxnLst/>
            <a:rect l="l" t="t" r="r" b="b"/>
            <a:pathLst>
              <a:path w="7040881" h="548640">
                <a:moveTo>
                  <a:pt x="0" y="548640"/>
                </a:moveTo>
                <a:lnTo>
                  <a:pt x="0" y="0"/>
                </a:lnTo>
                <a:lnTo>
                  <a:pt x="7040881" y="0"/>
                </a:lnTo>
                <a:lnTo>
                  <a:pt x="7040881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68988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541578" y="2358379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Vacuna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Antiinfluenza</a:t>
            </a:r>
            <a:r>
              <a:rPr lang="en-US" sz="1400" dirty="0"/>
              <a:t> </a:t>
            </a:r>
            <a:r>
              <a:rPr lang="en-US" sz="1400" dirty="0" err="1"/>
              <a:t>d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isminuye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riesgo de exacerbaciones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Vacuna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Antineumocócica</a:t>
            </a:r>
            <a:r>
              <a:rPr lang="en-US" sz="1400" dirty="0"/>
              <a:t> pr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otege contra infecciones neumocócicas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41578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Tipos de Vacunas Recomendadas</a:t>
            </a:r>
            <a:endParaRPr lang="en-US" sz="1600" b="1" dirty="0"/>
          </a:p>
        </p:txBody>
      </p:sp>
      <p:sp>
        <p:nvSpPr>
          <p:cNvPr id="9" name="Text 7"/>
          <p:cNvSpPr/>
          <p:nvPr/>
        </p:nvSpPr>
        <p:spPr>
          <a:xfrm>
            <a:off x="4541578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63500" y="6312"/>
                </a:moveTo>
                <a:cubicBezTo>
                  <a:pt x="355106" y="14706"/>
                  <a:pt x="355106" y="28279"/>
                  <a:pt x="363500" y="36584"/>
                </a:cubicBezTo>
                <a:lnTo>
                  <a:pt x="376894" y="49978"/>
                </a:lnTo>
                <a:lnTo>
                  <a:pt x="342961" y="84090"/>
                </a:lnTo>
                <a:lnTo>
                  <a:pt x="293848" y="34887"/>
                </a:lnTo>
                <a:cubicBezTo>
                  <a:pt x="285454" y="26493"/>
                  <a:pt x="271881" y="26493"/>
                  <a:pt x="263576" y="34887"/>
                </a:cubicBezTo>
                <a:cubicBezTo>
                  <a:pt x="255272" y="43281"/>
                  <a:pt x="255182" y="56854"/>
                  <a:pt x="263576" y="65159"/>
                </a:cubicBezTo>
                <a:lnTo>
                  <a:pt x="327870" y="129452"/>
                </a:lnTo>
                <a:lnTo>
                  <a:pt x="392164" y="193746"/>
                </a:lnTo>
                <a:cubicBezTo>
                  <a:pt x="400558" y="202140"/>
                  <a:pt x="414131" y="202140"/>
                  <a:pt x="422435" y="193746"/>
                </a:cubicBezTo>
                <a:cubicBezTo>
                  <a:pt x="430740" y="185352"/>
                  <a:pt x="430829" y="171779"/>
                  <a:pt x="422435" y="163475"/>
                </a:cubicBezTo>
                <a:lnTo>
                  <a:pt x="373322" y="114361"/>
                </a:lnTo>
                <a:lnTo>
                  <a:pt x="407255" y="80339"/>
                </a:lnTo>
                <a:lnTo>
                  <a:pt x="420650" y="93734"/>
                </a:lnTo>
                <a:cubicBezTo>
                  <a:pt x="429043" y="102128"/>
                  <a:pt x="442617" y="102128"/>
                  <a:pt x="450921" y="93734"/>
                </a:cubicBezTo>
                <a:cubicBezTo>
                  <a:pt x="459226" y="85340"/>
                  <a:pt x="459315" y="71767"/>
                  <a:pt x="450921" y="63462"/>
                </a:cubicBezTo>
                <a:lnTo>
                  <a:pt x="422435" y="34887"/>
                </a:lnTo>
                <a:lnTo>
                  <a:pt x="393860" y="6312"/>
                </a:lnTo>
                <a:cubicBezTo>
                  <a:pt x="385467" y="-2082"/>
                  <a:pt x="371893" y="-2082"/>
                  <a:pt x="363589" y="6312"/>
                </a:cubicBezTo>
                <a:lnTo>
                  <a:pt x="363500" y="6312"/>
                </a:lnTo>
                <a:moveTo>
                  <a:pt x="242413" y="84536"/>
                </a:moveTo>
                <a:lnTo>
                  <a:pt x="71856" y="255093"/>
                </a:lnTo>
                <a:cubicBezTo>
                  <a:pt x="62480" y="264559"/>
                  <a:pt x="57211" y="277239"/>
                  <a:pt x="57211" y="290544"/>
                </a:cubicBezTo>
                <a:lnTo>
                  <a:pt x="57211" y="369840"/>
                </a:lnTo>
                <a:lnTo>
                  <a:pt x="6312" y="420650"/>
                </a:lnTo>
                <a:cubicBezTo>
                  <a:pt x="-2082" y="429044"/>
                  <a:pt x="-2082" y="442617"/>
                  <a:pt x="6312" y="450921"/>
                </a:cubicBezTo>
                <a:cubicBezTo>
                  <a:pt x="14706" y="459226"/>
                  <a:pt x="28279" y="459315"/>
                  <a:pt x="36584" y="450921"/>
                </a:cubicBezTo>
                <a:lnTo>
                  <a:pt x="87483" y="400022"/>
                </a:lnTo>
                <a:lnTo>
                  <a:pt x="166779" y="400022"/>
                </a:lnTo>
                <a:cubicBezTo>
                  <a:pt x="180084" y="400022"/>
                  <a:pt x="192764" y="394754"/>
                  <a:pt x="202140" y="385377"/>
                </a:cubicBezTo>
                <a:lnTo>
                  <a:pt x="372697" y="214820"/>
                </a:lnTo>
                <a:cubicBezTo>
                  <a:pt x="372429" y="214552"/>
                  <a:pt x="372072" y="214284"/>
                  <a:pt x="371804" y="213927"/>
                </a:cubicBezTo>
                <a:lnTo>
                  <a:pt x="342336" y="184459"/>
                </a:lnTo>
                <a:lnTo>
                  <a:pt x="171779" y="355016"/>
                </a:lnTo>
                <a:cubicBezTo>
                  <a:pt x="170440" y="356356"/>
                  <a:pt x="168654" y="357070"/>
                  <a:pt x="166689" y="357070"/>
                </a:cubicBezTo>
                <a:lnTo>
                  <a:pt x="100074" y="357249"/>
                </a:lnTo>
                <a:lnTo>
                  <a:pt x="100074" y="290544"/>
                </a:lnTo>
                <a:cubicBezTo>
                  <a:pt x="100074" y="288669"/>
                  <a:pt x="100788" y="286793"/>
                  <a:pt x="102128" y="285454"/>
                </a:cubicBezTo>
                <a:lnTo>
                  <a:pt x="126506" y="261076"/>
                </a:lnTo>
                <a:lnTo>
                  <a:pt x="147044" y="281614"/>
                </a:lnTo>
                <a:cubicBezTo>
                  <a:pt x="152580" y="287151"/>
                  <a:pt x="161689" y="287151"/>
                  <a:pt x="167225" y="281614"/>
                </a:cubicBezTo>
                <a:cubicBezTo>
                  <a:pt x="172761" y="276078"/>
                  <a:pt x="172761" y="266970"/>
                  <a:pt x="167225" y="261433"/>
                </a:cubicBezTo>
                <a:lnTo>
                  <a:pt x="146687" y="240895"/>
                </a:lnTo>
                <a:lnTo>
                  <a:pt x="183656" y="203926"/>
                </a:lnTo>
                <a:lnTo>
                  <a:pt x="204194" y="224464"/>
                </a:lnTo>
                <a:cubicBezTo>
                  <a:pt x="209730" y="230001"/>
                  <a:pt x="218839" y="230001"/>
                  <a:pt x="224375" y="224464"/>
                </a:cubicBezTo>
                <a:cubicBezTo>
                  <a:pt x="229911" y="218928"/>
                  <a:pt x="229911" y="209820"/>
                  <a:pt x="224375" y="204283"/>
                </a:cubicBezTo>
                <a:lnTo>
                  <a:pt x="203837" y="183745"/>
                </a:lnTo>
                <a:lnTo>
                  <a:pt x="240806" y="146776"/>
                </a:lnTo>
                <a:lnTo>
                  <a:pt x="261344" y="167314"/>
                </a:lnTo>
                <a:cubicBezTo>
                  <a:pt x="266880" y="172851"/>
                  <a:pt x="275989" y="172851"/>
                  <a:pt x="281525" y="167314"/>
                </a:cubicBezTo>
                <a:cubicBezTo>
                  <a:pt x="287061" y="161778"/>
                  <a:pt x="287061" y="152670"/>
                  <a:pt x="281525" y="147133"/>
                </a:cubicBezTo>
                <a:lnTo>
                  <a:pt x="260987" y="126595"/>
                </a:lnTo>
                <a:lnTo>
                  <a:pt x="272685" y="114897"/>
                </a:lnTo>
                <a:lnTo>
                  <a:pt x="243217" y="85429"/>
                </a:lnTo>
                <a:cubicBezTo>
                  <a:pt x="242949" y="85161"/>
                  <a:pt x="242681" y="84804"/>
                  <a:pt x="242324" y="84536"/>
                </a:cubicBezTo>
                <a:lnTo>
                  <a:pt x="242413" y="84536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13016" y="2358379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Reducción de infecciones en pacientes con EPOC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Prevención de complicaciones respiratorias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70619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Importancia de las Vacunas</a:t>
            </a:r>
            <a:endParaRPr lang="en-US" sz="1600" b="1" dirty="0"/>
          </a:p>
        </p:txBody>
      </p:sp>
      <p:sp>
        <p:nvSpPr>
          <p:cNvPr id="12" name="Text 10"/>
          <p:cNvSpPr/>
          <p:nvPr/>
        </p:nvSpPr>
        <p:spPr>
          <a:xfrm>
            <a:off x="670618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171" y="45720"/>
                </a:moveTo>
                <a:cubicBezTo>
                  <a:pt x="236101" y="45506"/>
                  <a:pt x="243173" y="50792"/>
                  <a:pt x="245174" y="58507"/>
                </a:cubicBezTo>
                <a:lnTo>
                  <a:pt x="301823" y="275606"/>
                </a:lnTo>
                <a:lnTo>
                  <a:pt x="321183" y="234386"/>
                </a:lnTo>
                <a:cubicBezTo>
                  <a:pt x="327755" y="220385"/>
                  <a:pt x="341900" y="211383"/>
                  <a:pt x="357402" y="211383"/>
                </a:cubicBezTo>
                <a:lnTo>
                  <a:pt x="440055" y="211455"/>
                </a:lnTo>
                <a:cubicBezTo>
                  <a:pt x="449556" y="211455"/>
                  <a:pt x="457200" y="219099"/>
                  <a:pt x="457200" y="228600"/>
                </a:cubicBezTo>
                <a:cubicBezTo>
                  <a:pt x="457200" y="238101"/>
                  <a:pt x="449556" y="245745"/>
                  <a:pt x="440055" y="245745"/>
                </a:cubicBezTo>
                <a:lnTo>
                  <a:pt x="357402" y="245745"/>
                </a:lnTo>
                <a:cubicBezTo>
                  <a:pt x="355187" y="245745"/>
                  <a:pt x="353187" y="247031"/>
                  <a:pt x="352258" y="249031"/>
                </a:cubicBezTo>
                <a:lnTo>
                  <a:pt x="312682" y="333042"/>
                </a:lnTo>
                <a:cubicBezTo>
                  <a:pt x="309610" y="339542"/>
                  <a:pt x="302752" y="343471"/>
                  <a:pt x="295608" y="342828"/>
                </a:cubicBezTo>
                <a:cubicBezTo>
                  <a:pt x="288465" y="342186"/>
                  <a:pt x="282392" y="337042"/>
                  <a:pt x="280607" y="330113"/>
                </a:cubicBezTo>
                <a:lnTo>
                  <a:pt x="230529" y="138160"/>
                </a:lnTo>
                <a:lnTo>
                  <a:pt x="176808" y="397835"/>
                </a:lnTo>
                <a:cubicBezTo>
                  <a:pt x="175236" y="405622"/>
                  <a:pt x="168521" y="411266"/>
                  <a:pt x="160592" y="411480"/>
                </a:cubicBezTo>
                <a:cubicBezTo>
                  <a:pt x="152662" y="411694"/>
                  <a:pt x="145590" y="406551"/>
                  <a:pt x="143518" y="398907"/>
                </a:cubicBezTo>
                <a:lnTo>
                  <a:pt x="102370" y="249960"/>
                </a:lnTo>
                <a:cubicBezTo>
                  <a:pt x="101656" y="247459"/>
                  <a:pt x="99441" y="245745"/>
                  <a:pt x="96869" y="245745"/>
                </a:cubicBezTo>
                <a:lnTo>
                  <a:pt x="17145" y="245745"/>
                </a:lnTo>
                <a:cubicBezTo>
                  <a:pt x="7644" y="245745"/>
                  <a:pt x="0" y="238101"/>
                  <a:pt x="0" y="228600"/>
                </a:cubicBezTo>
                <a:cubicBezTo>
                  <a:pt x="0" y="219099"/>
                  <a:pt x="7644" y="211455"/>
                  <a:pt x="17145" y="211455"/>
                </a:cubicBezTo>
                <a:lnTo>
                  <a:pt x="96869" y="211455"/>
                </a:lnTo>
                <a:cubicBezTo>
                  <a:pt x="114871" y="211455"/>
                  <a:pt x="130659" y="223456"/>
                  <a:pt x="135445" y="240816"/>
                </a:cubicBezTo>
                <a:lnTo>
                  <a:pt x="157591" y="321254"/>
                </a:lnTo>
                <a:lnTo>
                  <a:pt x="211812" y="59364"/>
                </a:lnTo>
                <a:cubicBezTo>
                  <a:pt x="213455" y="51578"/>
                  <a:pt x="220170" y="45934"/>
                  <a:pt x="228171" y="45720"/>
                </a:cubicBezTo>
                <a:lnTo>
                  <a:pt x="228171" y="4572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70559" y="1157457"/>
            <a:ext cx="10805292" cy="7082"/>
          </a:xfrm>
          <a:custGeom>
            <a:avLst/>
            <a:gdLst/>
            <a:ahLst/>
            <a:cxnLst/>
            <a:rect l="l" t="t" r="r" b="b"/>
            <a:pathLst>
              <a:path w="10805292" h="7082">
                <a:moveTo>
                  <a:pt x="0" y="0"/>
                </a:moveTo>
                <a:lnTo>
                  <a:pt x="10805292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8351520" y="2037580"/>
            <a:ext cx="3169921" cy="4031918"/>
          </a:xfrm>
          <a:custGeom>
            <a:avLst/>
            <a:gdLst/>
            <a:ahLst/>
            <a:cxnLst/>
            <a:rect l="l" t="t" r="r" b="b"/>
            <a:pathLst>
              <a:path w="3169921" h="4031918">
                <a:moveTo>
                  <a:pt x="0" y="4031918"/>
                </a:moveTo>
                <a:lnTo>
                  <a:pt x="0" y="0"/>
                </a:lnTo>
                <a:lnTo>
                  <a:pt x="3169921" y="0"/>
                </a:lnTo>
                <a:lnTo>
                  <a:pt x="3169921" y="4031918"/>
                </a:lnTo>
                <a:lnTo>
                  <a:pt x="0" y="4031918"/>
                </a:lnTo>
              </a:path>
            </a:pathLst>
          </a:custGeom>
          <a:blipFill>
            <a:blip r:embed="rId4"/>
            <a:srcRect t="31" b="31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70559" y="1"/>
            <a:ext cx="10850882" cy="1034799"/>
          </a:xfrm>
          <a:custGeom>
            <a:avLst/>
            <a:gdLst/>
            <a:ahLst/>
            <a:cxnLst/>
            <a:rect l="l" t="t" r="r" b="b"/>
            <a:pathLst>
              <a:path w="10850882" h="1034799">
                <a:moveTo>
                  <a:pt x="0" y="1034799"/>
                </a:moveTo>
                <a:lnTo>
                  <a:pt x="0" y="0"/>
                </a:lnTo>
                <a:lnTo>
                  <a:pt x="10850882" y="0"/>
                </a:lnTo>
                <a:lnTo>
                  <a:pt x="10850882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Vacunas en el Tratamiento de EPOC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637921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637921" y="1"/>
            <a:ext cx="7955280" cy="1034799"/>
          </a:xfrm>
          <a:custGeom>
            <a:avLst/>
            <a:gdLst/>
            <a:ahLst/>
            <a:cxnLst/>
            <a:rect l="l" t="t" r="r" b="b"/>
            <a:pathLst>
              <a:path w="7955280" h="1034799">
                <a:moveTo>
                  <a:pt x="0" y="1034799"/>
                </a:moveTo>
                <a:lnTo>
                  <a:pt x="0" y="0"/>
                </a:lnTo>
                <a:lnTo>
                  <a:pt x="7955280" y="0"/>
                </a:lnTo>
                <a:lnTo>
                  <a:pt x="79552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Tratamiento No Farmacológico de la EPOC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747233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3855609" y="6309360"/>
            <a:ext cx="6873352" cy="548640"/>
          </a:xfrm>
          <a:custGeom>
            <a:avLst/>
            <a:gdLst/>
            <a:ahLst/>
            <a:cxnLst/>
            <a:rect l="l" t="t" r="r" b="b"/>
            <a:pathLst>
              <a:path w="6873352" h="548640">
                <a:moveTo>
                  <a:pt x="0" y="548640"/>
                </a:moveTo>
                <a:lnTo>
                  <a:pt x="0" y="0"/>
                </a:lnTo>
                <a:lnTo>
                  <a:pt x="6873352" y="0"/>
                </a:lnTo>
                <a:lnTo>
                  <a:pt x="6873352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3428734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0" y="685800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t="8" b="8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642897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376547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110195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642897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6376547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376547" y="4765457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Considerados en casos graves con enfisema avanzado</a:t>
            </a: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6376547" y="431672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Cirugía y trasplante pulmonar</a:t>
            </a:r>
            <a:endParaRPr lang="en-US" sz="1600" b="1" dirty="0"/>
          </a:p>
        </p:txBody>
      </p:sp>
      <p:sp>
        <p:nvSpPr>
          <p:cNvPr id="17" name="Text 15"/>
          <p:cNvSpPr/>
          <p:nvPr/>
        </p:nvSpPr>
        <p:spPr>
          <a:xfrm>
            <a:off x="3642898" y="4765457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Utilizada en insuficiencia respiratoria aguda.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642898" y="431672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Ventilación mecánica no invasiva</a:t>
            </a:r>
            <a:endParaRPr lang="en-US" sz="1600" b="1" dirty="0"/>
          </a:p>
        </p:txBody>
      </p:sp>
      <p:sp>
        <p:nvSpPr>
          <p:cNvPr id="19" name="Text 17"/>
          <p:cNvSpPr/>
          <p:nvPr/>
        </p:nvSpPr>
        <p:spPr>
          <a:xfrm>
            <a:off x="9110196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Mejora calidad de vida y capacidad funcional.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9110196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Rehabilitación pulmonar</a:t>
            </a:r>
            <a:endParaRPr lang="en-US" sz="1600" b="1" dirty="0"/>
          </a:p>
        </p:txBody>
      </p:sp>
      <p:sp>
        <p:nvSpPr>
          <p:cNvPr id="21" name="Text 19"/>
          <p:cNvSpPr/>
          <p:nvPr/>
        </p:nvSpPr>
        <p:spPr>
          <a:xfrm>
            <a:off x="6376547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Indicada en hipoxemia severa (PaO2 ≤ 55 mmHg).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376547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Oxigenoterapia</a:t>
            </a:r>
            <a:endParaRPr lang="en-US" sz="1600" b="1" dirty="0"/>
          </a:p>
        </p:txBody>
      </p:sp>
      <p:sp>
        <p:nvSpPr>
          <p:cNvPr id="23" name="Text 21"/>
          <p:cNvSpPr/>
          <p:nvPr/>
        </p:nvSpPr>
        <p:spPr>
          <a:xfrm>
            <a:off x="3642898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Medida más efectiva para la progresión de la enfermedad.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3642898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Abandono del tabaco</a:t>
            </a:r>
            <a:endParaRPr lang="en-US" sz="1600" b="1" dirty="0"/>
          </a:p>
        </p:txBody>
      </p:sp>
      <p:sp>
        <p:nvSpPr>
          <p:cNvPr id="25" name="Text 23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2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0" y="1473200"/>
            <a:ext cx="3200400" cy="4663440"/>
          </a:xfrm>
          <a:custGeom>
            <a:avLst/>
            <a:gdLst/>
            <a:ahLst/>
            <a:cxnLst/>
            <a:rect l="l" t="t" r="r" b="b"/>
            <a:pathLst>
              <a:path w="3200400" h="4663440">
                <a:moveTo>
                  <a:pt x="0" y="466344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4663440"/>
                </a:lnTo>
                <a:lnTo>
                  <a:pt x="0" y="4663440"/>
                </a:lnTo>
              </a:path>
            </a:pathLst>
          </a:custGeom>
          <a:blipFill>
            <a:blip r:embed="rId4"/>
            <a:srcRect t="20" b="20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80" y="1164617"/>
            <a:ext cx="10698480" cy="10672"/>
          </a:xfrm>
          <a:custGeom>
            <a:avLst/>
            <a:gdLst/>
            <a:ahLst/>
            <a:cxnLst/>
            <a:rect l="l" t="t" r="r" b="b"/>
            <a:pathLst>
              <a:path w="10698480" h="10672">
                <a:moveTo>
                  <a:pt x="0" y="0"/>
                </a:moveTo>
                <a:lnTo>
                  <a:pt x="106984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10698480" cy="1034799"/>
          </a:xfrm>
          <a:custGeom>
            <a:avLst/>
            <a:gdLst/>
            <a:ahLst/>
            <a:cxnLst/>
            <a:rect l="l" t="t" r="r" b="b"/>
            <a:pathLst>
              <a:path w="10698480" h="1034799">
                <a:moveTo>
                  <a:pt x="0" y="1034799"/>
                </a:moveTo>
                <a:lnTo>
                  <a:pt x="0" y="0"/>
                </a:lnTo>
                <a:lnTo>
                  <a:pt x="10698480" y="0"/>
                </a:lnTo>
                <a:lnTo>
                  <a:pt x="106984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Abandono del Tabaco en EPOC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5072230" y="15537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14325" y="45720"/>
                </a:moveTo>
                <a:cubicBezTo>
                  <a:pt x="323826" y="45720"/>
                  <a:pt x="331470" y="53364"/>
                  <a:pt x="331470" y="62865"/>
                </a:cubicBezTo>
                <a:lnTo>
                  <a:pt x="331470" y="76438"/>
                </a:lnTo>
                <a:cubicBezTo>
                  <a:pt x="331470" y="103727"/>
                  <a:pt x="342328" y="129873"/>
                  <a:pt x="361617" y="149162"/>
                </a:cubicBezTo>
                <a:lnTo>
                  <a:pt x="376619" y="164163"/>
                </a:lnTo>
                <a:cubicBezTo>
                  <a:pt x="391620" y="179165"/>
                  <a:pt x="400050" y="199525"/>
                  <a:pt x="400050" y="220742"/>
                </a:cubicBezTo>
                <a:lnTo>
                  <a:pt x="400050" y="234315"/>
                </a:lnTo>
                <a:cubicBezTo>
                  <a:pt x="400050" y="243816"/>
                  <a:pt x="392406" y="251460"/>
                  <a:pt x="382905" y="251460"/>
                </a:cubicBezTo>
                <a:cubicBezTo>
                  <a:pt x="373404" y="251460"/>
                  <a:pt x="365760" y="243816"/>
                  <a:pt x="365760" y="234315"/>
                </a:cubicBezTo>
                <a:lnTo>
                  <a:pt x="365760" y="220742"/>
                </a:lnTo>
                <a:cubicBezTo>
                  <a:pt x="365760" y="208598"/>
                  <a:pt x="360974" y="196953"/>
                  <a:pt x="352401" y="188381"/>
                </a:cubicBezTo>
                <a:lnTo>
                  <a:pt x="337399" y="173379"/>
                </a:lnTo>
                <a:cubicBezTo>
                  <a:pt x="311610" y="147661"/>
                  <a:pt x="297180" y="112800"/>
                  <a:pt x="297180" y="76438"/>
                </a:cubicBezTo>
                <a:lnTo>
                  <a:pt x="297180" y="62865"/>
                </a:lnTo>
                <a:cubicBezTo>
                  <a:pt x="297180" y="53364"/>
                  <a:pt x="304824" y="45720"/>
                  <a:pt x="314325" y="45720"/>
                </a:cubicBezTo>
                <a:lnTo>
                  <a:pt x="314325" y="45720"/>
                </a:lnTo>
                <a:moveTo>
                  <a:pt x="440055" y="251460"/>
                </a:moveTo>
                <a:cubicBezTo>
                  <a:pt x="430554" y="251460"/>
                  <a:pt x="422910" y="243816"/>
                  <a:pt x="422910" y="234315"/>
                </a:cubicBezTo>
                <a:lnTo>
                  <a:pt x="422910" y="220742"/>
                </a:lnTo>
                <a:cubicBezTo>
                  <a:pt x="422910" y="193453"/>
                  <a:pt x="412052" y="167307"/>
                  <a:pt x="392763" y="148018"/>
                </a:cubicBezTo>
                <a:lnTo>
                  <a:pt x="377762" y="133017"/>
                </a:lnTo>
                <a:cubicBezTo>
                  <a:pt x="362760" y="118015"/>
                  <a:pt x="354330" y="97655"/>
                  <a:pt x="354330" y="76438"/>
                </a:cubicBezTo>
                <a:lnTo>
                  <a:pt x="354330" y="62865"/>
                </a:lnTo>
                <a:cubicBezTo>
                  <a:pt x="354330" y="53364"/>
                  <a:pt x="361974" y="45720"/>
                  <a:pt x="371475" y="45720"/>
                </a:cubicBezTo>
                <a:cubicBezTo>
                  <a:pt x="380976" y="45720"/>
                  <a:pt x="388620" y="53364"/>
                  <a:pt x="388620" y="62865"/>
                </a:cubicBezTo>
                <a:lnTo>
                  <a:pt x="388620" y="76438"/>
                </a:lnTo>
                <a:cubicBezTo>
                  <a:pt x="388620" y="88582"/>
                  <a:pt x="393406" y="100227"/>
                  <a:pt x="401979" y="108799"/>
                </a:cubicBezTo>
                <a:lnTo>
                  <a:pt x="416981" y="123801"/>
                </a:lnTo>
                <a:cubicBezTo>
                  <a:pt x="442698" y="149519"/>
                  <a:pt x="457129" y="184380"/>
                  <a:pt x="457129" y="220813"/>
                </a:cubicBezTo>
                <a:lnTo>
                  <a:pt x="457129" y="234386"/>
                </a:lnTo>
                <a:cubicBezTo>
                  <a:pt x="457129" y="243888"/>
                  <a:pt x="449485" y="251531"/>
                  <a:pt x="439984" y="251531"/>
                </a:cubicBezTo>
                <a:lnTo>
                  <a:pt x="440055" y="251460"/>
                </a:lnTo>
                <a:moveTo>
                  <a:pt x="400050" y="314325"/>
                </a:moveTo>
                <a:lnTo>
                  <a:pt x="400050" y="394335"/>
                </a:lnTo>
                <a:cubicBezTo>
                  <a:pt x="400050" y="403836"/>
                  <a:pt x="392406" y="411480"/>
                  <a:pt x="382905" y="411480"/>
                </a:cubicBezTo>
                <a:cubicBezTo>
                  <a:pt x="373404" y="411480"/>
                  <a:pt x="365760" y="403836"/>
                  <a:pt x="365760" y="394335"/>
                </a:cubicBezTo>
                <a:lnTo>
                  <a:pt x="365760" y="314325"/>
                </a:lnTo>
                <a:cubicBezTo>
                  <a:pt x="365760" y="304824"/>
                  <a:pt x="373404" y="297180"/>
                  <a:pt x="382905" y="297180"/>
                </a:cubicBezTo>
                <a:cubicBezTo>
                  <a:pt x="392406" y="297180"/>
                  <a:pt x="400050" y="304824"/>
                  <a:pt x="400050" y="314325"/>
                </a:cubicBezTo>
                <a:moveTo>
                  <a:pt x="457200" y="314325"/>
                </a:moveTo>
                <a:lnTo>
                  <a:pt x="457200" y="394335"/>
                </a:lnTo>
                <a:cubicBezTo>
                  <a:pt x="457200" y="403836"/>
                  <a:pt x="449556" y="411480"/>
                  <a:pt x="440055" y="411480"/>
                </a:cubicBezTo>
                <a:cubicBezTo>
                  <a:pt x="430554" y="411480"/>
                  <a:pt x="422910" y="403836"/>
                  <a:pt x="422910" y="394335"/>
                </a:cubicBezTo>
                <a:lnTo>
                  <a:pt x="422910" y="314325"/>
                </a:lnTo>
                <a:cubicBezTo>
                  <a:pt x="422910" y="304824"/>
                  <a:pt x="430554" y="297180"/>
                  <a:pt x="440055" y="297180"/>
                </a:cubicBezTo>
                <a:cubicBezTo>
                  <a:pt x="449556" y="297180"/>
                  <a:pt x="457200" y="304824"/>
                  <a:pt x="457200" y="314325"/>
                </a:cubicBezTo>
                <a:moveTo>
                  <a:pt x="160020" y="377190"/>
                </a:moveTo>
                <a:lnTo>
                  <a:pt x="308610" y="377190"/>
                </a:lnTo>
                <a:lnTo>
                  <a:pt x="308610" y="331470"/>
                </a:lnTo>
                <a:lnTo>
                  <a:pt x="160020" y="331470"/>
                </a:lnTo>
                <a:lnTo>
                  <a:pt x="160020" y="377190"/>
                </a:lnTo>
                <a:moveTo>
                  <a:pt x="0" y="342900"/>
                </a:moveTo>
                <a:cubicBezTo>
                  <a:pt x="0" y="317683"/>
                  <a:pt x="20503" y="297180"/>
                  <a:pt x="45720" y="297180"/>
                </a:cubicBezTo>
                <a:lnTo>
                  <a:pt x="320040" y="297180"/>
                </a:lnTo>
                <a:cubicBezTo>
                  <a:pt x="332684" y="297180"/>
                  <a:pt x="342900" y="307396"/>
                  <a:pt x="342900" y="320040"/>
                </a:cubicBezTo>
                <a:lnTo>
                  <a:pt x="342900" y="388620"/>
                </a:lnTo>
                <a:cubicBezTo>
                  <a:pt x="342900" y="401264"/>
                  <a:pt x="332684" y="411480"/>
                  <a:pt x="320040" y="411480"/>
                </a:cubicBezTo>
                <a:lnTo>
                  <a:pt x="45720" y="411480"/>
                </a:lnTo>
                <a:cubicBezTo>
                  <a:pt x="20503" y="411480"/>
                  <a:pt x="0" y="390977"/>
                  <a:pt x="0" y="365760"/>
                </a:cubicBezTo>
                <a:lnTo>
                  <a:pt x="0" y="34290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297680" y="2813589"/>
            <a:ext cx="6675120" cy="3108960"/>
          </a:xfrm>
          <a:custGeom>
            <a:avLst/>
            <a:gdLst/>
            <a:ahLst/>
            <a:cxnLst/>
            <a:rect l="l" t="t" r="r" b="b"/>
            <a:pathLst>
              <a:path w="6675120" h="3108960">
                <a:moveTo>
                  <a:pt x="0" y="3108960"/>
                </a:moveTo>
                <a:lnTo>
                  <a:pt x="0" y="0"/>
                </a:lnTo>
                <a:lnTo>
                  <a:pt x="6675120" y="0"/>
                </a:lnTo>
                <a:lnTo>
                  <a:pt x="6675120" y="3108960"/>
                </a:lnTo>
                <a:lnTo>
                  <a:pt x="0" y="31089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Importancia del Abandono del Tabaco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Beneficios del Cese del Tabaquismo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297678" y="2183669"/>
            <a:ext cx="6675119" cy="457200"/>
          </a:xfrm>
          <a:custGeom>
            <a:avLst/>
            <a:gdLst/>
            <a:ahLst/>
            <a:cxnLst/>
            <a:rect l="l" t="t" r="r" b="b"/>
            <a:pathLst>
              <a:path w="6675119" h="457200">
                <a:moveTo>
                  <a:pt x="0" y="457200"/>
                </a:moveTo>
                <a:lnTo>
                  <a:pt x="0" y="0"/>
                </a:lnTo>
                <a:lnTo>
                  <a:pt x="6675119" y="0"/>
                </a:lnTo>
                <a:lnTo>
                  <a:pt x="6675119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Abandono del Tabaco en EPOC</a:t>
            </a:r>
            <a:endParaRPr lang="en-US" sz="1600" b="1" dirty="0"/>
          </a:p>
        </p:txBody>
      </p:sp>
      <p:sp>
        <p:nvSpPr>
          <p:cNvPr id="13" name="Text 11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-1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297679" y="1157457"/>
            <a:ext cx="7223760" cy="7082"/>
          </a:xfrm>
          <a:custGeom>
            <a:avLst/>
            <a:gdLst/>
            <a:ahLst/>
            <a:cxnLst/>
            <a:rect l="l" t="t" r="r" b="b"/>
            <a:pathLst>
              <a:path w="7223760" h="7082">
                <a:moveTo>
                  <a:pt x="0" y="0"/>
                </a:moveTo>
                <a:lnTo>
                  <a:pt x="72237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406264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-1" y="0"/>
            <a:ext cx="3840480" cy="6858000"/>
          </a:xfrm>
          <a:custGeom>
            <a:avLst/>
            <a:gdLst/>
            <a:ahLst/>
            <a:cxnLst/>
            <a:rect l="l" t="t" r="r" b="b"/>
            <a:pathLst>
              <a:path w="3840480" h="6858000">
                <a:moveTo>
                  <a:pt x="0" y="685800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t="71" b="71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297679" y="1"/>
            <a:ext cx="7257841" cy="1034799"/>
          </a:xfrm>
          <a:custGeom>
            <a:avLst/>
            <a:gdLst/>
            <a:ahLst/>
            <a:cxnLst/>
            <a:rect l="l" t="t" r="r" b="b"/>
            <a:pathLst>
              <a:path w="7257841" h="1034799">
                <a:moveTo>
                  <a:pt x="0" y="1034799"/>
                </a:moveTo>
                <a:lnTo>
                  <a:pt x="0" y="0"/>
                </a:lnTo>
                <a:lnTo>
                  <a:pt x="7257841" y="0"/>
                </a:lnTo>
                <a:lnTo>
                  <a:pt x="7257841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Oxigenoterapia en EPOC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4514639" y="6309360"/>
            <a:ext cx="6400800" cy="548640"/>
          </a:xfrm>
          <a:custGeom>
            <a:avLst/>
            <a:gdLst/>
            <a:ahLst/>
            <a:cxnLst/>
            <a:rect l="l" t="t" r="r" b="b"/>
            <a:pathLst>
              <a:path w="6400800" h="548640">
                <a:moveTo>
                  <a:pt x="0" y="548640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096049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175103" y="2530037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Mejora la supervivencia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Aumenta la calidad de vida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168639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Beneficios de la Oxigenoterapia</a:t>
            </a:r>
            <a:endParaRPr lang="en-US" sz="1600" b="1" dirty="0"/>
          </a:p>
        </p:txBody>
      </p:sp>
      <p:sp>
        <p:nvSpPr>
          <p:cNvPr id="12" name="Text 10"/>
          <p:cNvSpPr/>
          <p:nvPr/>
        </p:nvSpPr>
        <p:spPr>
          <a:xfrm>
            <a:off x="9201373" y="152725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297680" y="2534421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Pacientes con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hipoxemia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severa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PaO2 ≤ 55 mmHg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297680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Indicaciones de Oxigenoterapia</a:t>
            </a:r>
            <a:endParaRPr lang="en-US" sz="1600" b="1" dirty="0"/>
          </a:p>
        </p:txBody>
      </p:sp>
      <p:sp>
        <p:nvSpPr>
          <p:cNvPr id="15" name="Text 13"/>
          <p:cNvSpPr/>
          <p:nvPr/>
        </p:nvSpPr>
        <p:spPr>
          <a:xfrm>
            <a:off x="5233594" y="153123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2549" y="154226"/>
                </a:moveTo>
                <a:cubicBezTo>
                  <a:pt x="48419" y="175022"/>
                  <a:pt x="38100" y="204153"/>
                  <a:pt x="38100" y="241300"/>
                </a:cubicBezTo>
                <a:cubicBezTo>
                  <a:pt x="38100" y="276146"/>
                  <a:pt x="50244" y="300673"/>
                  <a:pt x="67310" y="316706"/>
                </a:cubicBezTo>
                <a:cubicBezTo>
                  <a:pt x="84773" y="333058"/>
                  <a:pt x="109934" y="342900"/>
                  <a:pt x="139700" y="342900"/>
                </a:cubicBezTo>
                <a:lnTo>
                  <a:pt x="146368" y="342900"/>
                </a:lnTo>
                <a:cubicBezTo>
                  <a:pt x="151209" y="342900"/>
                  <a:pt x="155575" y="340201"/>
                  <a:pt x="157718" y="335915"/>
                </a:cubicBezTo>
                <a:lnTo>
                  <a:pt x="176133" y="299165"/>
                </a:lnTo>
                <a:lnTo>
                  <a:pt x="207089" y="314643"/>
                </a:lnTo>
                <a:lnTo>
                  <a:pt x="176133" y="299165"/>
                </a:lnTo>
                <a:cubicBezTo>
                  <a:pt x="186055" y="279241"/>
                  <a:pt x="206375" y="266700"/>
                  <a:pt x="228600" y="266700"/>
                </a:cubicBezTo>
                <a:cubicBezTo>
                  <a:pt x="250825" y="266700"/>
                  <a:pt x="271145" y="279241"/>
                  <a:pt x="281067" y="299085"/>
                </a:cubicBezTo>
                <a:lnTo>
                  <a:pt x="299482" y="335836"/>
                </a:lnTo>
                <a:cubicBezTo>
                  <a:pt x="301625" y="340122"/>
                  <a:pt x="305991" y="342821"/>
                  <a:pt x="310832" y="342821"/>
                </a:cubicBezTo>
                <a:lnTo>
                  <a:pt x="317500" y="342821"/>
                </a:lnTo>
                <a:cubicBezTo>
                  <a:pt x="347186" y="342821"/>
                  <a:pt x="372428" y="332978"/>
                  <a:pt x="389890" y="316627"/>
                </a:cubicBezTo>
                <a:cubicBezTo>
                  <a:pt x="406956" y="300593"/>
                  <a:pt x="419100" y="276066"/>
                  <a:pt x="419100" y="241221"/>
                </a:cubicBezTo>
                <a:cubicBezTo>
                  <a:pt x="419100" y="204073"/>
                  <a:pt x="408781" y="174943"/>
                  <a:pt x="384651" y="154146"/>
                </a:cubicBezTo>
                <a:cubicBezTo>
                  <a:pt x="359489" y="132477"/>
                  <a:pt x="312976" y="114300"/>
                  <a:pt x="228600" y="114300"/>
                </a:cubicBezTo>
                <a:cubicBezTo>
                  <a:pt x="144224" y="114300"/>
                  <a:pt x="97711" y="132477"/>
                  <a:pt x="72549" y="154226"/>
                </a:cubicBezTo>
                <a:lnTo>
                  <a:pt x="72549" y="154226"/>
                </a:lnTo>
                <a:moveTo>
                  <a:pt x="0" y="241300"/>
                </a:moveTo>
                <a:cubicBezTo>
                  <a:pt x="0" y="152400"/>
                  <a:pt x="50800" y="76200"/>
                  <a:pt x="228600" y="76200"/>
                </a:cubicBezTo>
                <a:cubicBezTo>
                  <a:pt x="406400" y="76200"/>
                  <a:pt x="457200" y="152400"/>
                  <a:pt x="457200" y="241300"/>
                </a:cubicBezTo>
                <a:cubicBezTo>
                  <a:pt x="457200" y="330200"/>
                  <a:pt x="393700" y="381000"/>
                  <a:pt x="317500" y="381000"/>
                </a:cubicBezTo>
                <a:lnTo>
                  <a:pt x="310832" y="381000"/>
                </a:lnTo>
                <a:cubicBezTo>
                  <a:pt x="291624" y="381000"/>
                  <a:pt x="274002" y="370126"/>
                  <a:pt x="265430" y="352901"/>
                </a:cubicBezTo>
                <a:lnTo>
                  <a:pt x="247015" y="316151"/>
                </a:lnTo>
                <a:cubicBezTo>
                  <a:pt x="243522" y="309166"/>
                  <a:pt x="236458" y="304800"/>
                  <a:pt x="228600" y="304800"/>
                </a:cubicBezTo>
                <a:cubicBezTo>
                  <a:pt x="220742" y="304800"/>
                  <a:pt x="213677" y="309166"/>
                  <a:pt x="210185" y="316151"/>
                </a:cubicBezTo>
                <a:lnTo>
                  <a:pt x="191770" y="352901"/>
                </a:lnTo>
                <a:cubicBezTo>
                  <a:pt x="183198" y="370126"/>
                  <a:pt x="165576" y="381000"/>
                  <a:pt x="146368" y="381000"/>
                </a:cubicBezTo>
                <a:lnTo>
                  <a:pt x="139700" y="381000"/>
                </a:lnTo>
                <a:cubicBezTo>
                  <a:pt x="63500" y="381000"/>
                  <a:pt x="0" y="330200"/>
                  <a:pt x="0" y="241300"/>
                </a:cubicBezTo>
                <a:lnTo>
                  <a:pt x="0" y="241300"/>
                </a:lnTo>
                <a:moveTo>
                  <a:pt x="76200" y="228600"/>
                </a:moveTo>
                <a:cubicBezTo>
                  <a:pt x="76200" y="200544"/>
                  <a:pt x="98944" y="177800"/>
                  <a:pt x="127000" y="177800"/>
                </a:cubicBezTo>
                <a:cubicBezTo>
                  <a:pt x="155056" y="177800"/>
                  <a:pt x="177800" y="200544"/>
                  <a:pt x="177800" y="228600"/>
                </a:cubicBezTo>
                <a:cubicBezTo>
                  <a:pt x="177800" y="256656"/>
                  <a:pt x="155056" y="279400"/>
                  <a:pt x="127000" y="279400"/>
                </a:cubicBezTo>
                <a:cubicBezTo>
                  <a:pt x="98944" y="279400"/>
                  <a:pt x="76200" y="256656"/>
                  <a:pt x="76200" y="228600"/>
                </a:cubicBezTo>
                <a:moveTo>
                  <a:pt x="330200" y="177800"/>
                </a:moveTo>
                <a:cubicBezTo>
                  <a:pt x="358256" y="177800"/>
                  <a:pt x="381000" y="200544"/>
                  <a:pt x="381000" y="228600"/>
                </a:cubicBezTo>
                <a:cubicBezTo>
                  <a:pt x="381000" y="256656"/>
                  <a:pt x="358256" y="279400"/>
                  <a:pt x="330200" y="279400"/>
                </a:cubicBezTo>
                <a:cubicBezTo>
                  <a:pt x="302144" y="279400"/>
                  <a:pt x="279400" y="256656"/>
                  <a:pt x="279400" y="228600"/>
                </a:cubicBezTo>
                <a:cubicBezTo>
                  <a:pt x="279400" y="200544"/>
                  <a:pt x="302144" y="177800"/>
                  <a:pt x="330200" y="177800"/>
                </a:cubicBezTo>
                <a:lnTo>
                  <a:pt x="330200" y="17780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2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0" y="1473200"/>
            <a:ext cx="3200400" cy="4663440"/>
          </a:xfrm>
          <a:custGeom>
            <a:avLst/>
            <a:gdLst/>
            <a:ahLst/>
            <a:cxnLst/>
            <a:rect l="l" t="t" r="r" b="b"/>
            <a:pathLst>
              <a:path w="3200400" h="4663440">
                <a:moveTo>
                  <a:pt x="0" y="466344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4663440"/>
                </a:lnTo>
                <a:lnTo>
                  <a:pt x="0" y="4663440"/>
                </a:lnTo>
              </a:path>
            </a:pathLst>
          </a:custGeom>
          <a:blipFill>
            <a:blip r:embed="rId4"/>
            <a:srcRect t="33" b="3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80" y="1164617"/>
            <a:ext cx="10698480" cy="10672"/>
          </a:xfrm>
          <a:custGeom>
            <a:avLst/>
            <a:gdLst/>
            <a:ahLst/>
            <a:cxnLst/>
            <a:rect l="l" t="t" r="r" b="b"/>
            <a:pathLst>
              <a:path w="10698480" h="10672">
                <a:moveTo>
                  <a:pt x="0" y="0"/>
                </a:moveTo>
                <a:lnTo>
                  <a:pt x="106984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10698480" cy="1034799"/>
          </a:xfrm>
          <a:custGeom>
            <a:avLst/>
            <a:gdLst/>
            <a:ahLst/>
            <a:cxnLst/>
            <a:rect l="l" t="t" r="r" b="b"/>
            <a:pathLst>
              <a:path w="10698480" h="1034799">
                <a:moveTo>
                  <a:pt x="0" y="1034799"/>
                </a:moveTo>
                <a:lnTo>
                  <a:pt x="0" y="0"/>
                </a:lnTo>
                <a:lnTo>
                  <a:pt x="10698480" y="0"/>
                </a:lnTo>
                <a:lnTo>
                  <a:pt x="106984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Rehabilitación Pulmonar en EPOC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5760718" y="16253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297680" y="2813589"/>
            <a:ext cx="6675120" cy="3108960"/>
          </a:xfrm>
          <a:custGeom>
            <a:avLst/>
            <a:gdLst/>
            <a:ahLst/>
            <a:cxnLst/>
            <a:rect l="l" t="t" r="r" b="b"/>
            <a:pathLst>
              <a:path w="6675120" h="3108960">
                <a:moveTo>
                  <a:pt x="0" y="3108960"/>
                </a:moveTo>
                <a:lnTo>
                  <a:pt x="0" y="0"/>
                </a:lnTo>
                <a:lnTo>
                  <a:pt x="6675120" y="0"/>
                </a:lnTo>
                <a:lnTo>
                  <a:pt x="6675120" y="3108960"/>
                </a:lnTo>
                <a:lnTo>
                  <a:pt x="0" y="31089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Mejora de la calidad de vida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Aumento de la capacidad funcional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Disminución de hospitalizaciones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Reducción de síntomas como disnea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Promoción de la actividad física y bienestar emocional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297678" y="2183669"/>
            <a:ext cx="6675119" cy="457200"/>
          </a:xfrm>
          <a:custGeom>
            <a:avLst/>
            <a:gdLst/>
            <a:ahLst/>
            <a:cxnLst/>
            <a:rect l="l" t="t" r="r" b="b"/>
            <a:pathLst>
              <a:path w="6675119" h="457200">
                <a:moveTo>
                  <a:pt x="0" y="457200"/>
                </a:moveTo>
                <a:lnTo>
                  <a:pt x="0" y="0"/>
                </a:lnTo>
                <a:lnTo>
                  <a:pt x="6675119" y="0"/>
                </a:lnTo>
                <a:lnTo>
                  <a:pt x="6675119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Beneficios de la Rehabilitación Pulmonar</a:t>
            </a:r>
            <a:endParaRPr lang="en-US" sz="1600" b="1" dirty="0"/>
          </a:p>
        </p:txBody>
      </p:sp>
      <p:sp>
        <p:nvSpPr>
          <p:cNvPr id="13" name="Text 11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640080" y="1"/>
            <a:ext cx="8032593" cy="1034799"/>
          </a:xfrm>
          <a:custGeom>
            <a:avLst/>
            <a:gdLst/>
            <a:ahLst/>
            <a:cxnLst/>
            <a:rect l="l" t="t" r="r" b="b"/>
            <a:pathLst>
              <a:path w="8032593" h="1034799">
                <a:moveTo>
                  <a:pt x="0" y="1034799"/>
                </a:moveTo>
                <a:lnTo>
                  <a:pt x="0" y="0"/>
                </a:lnTo>
                <a:lnTo>
                  <a:pt x="8032593" y="0"/>
                </a:lnTo>
                <a:lnTo>
                  <a:pt x="8032593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Ventilación Mecánica No Invasiva en EPOC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900160" y="0"/>
            <a:ext cx="3291840" cy="6858000"/>
          </a:xfrm>
          <a:custGeom>
            <a:avLst/>
            <a:gdLst/>
            <a:ahLst/>
            <a:cxnLst/>
            <a:rect l="l" t="t" r="r" b="b"/>
            <a:pathLst>
              <a:path w="3291840" h="6858000">
                <a:moveTo>
                  <a:pt x="0" y="68580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t="59" b="59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130221" cy="548640"/>
          </a:xfrm>
          <a:custGeom>
            <a:avLst/>
            <a:gdLst/>
            <a:ahLst/>
            <a:cxnLst/>
            <a:rect l="l" t="t" r="r" b="b"/>
            <a:pathLst>
              <a:path w="7130221" h="548640">
                <a:moveTo>
                  <a:pt x="0" y="548640"/>
                </a:moveTo>
                <a:lnTo>
                  <a:pt x="0" y="0"/>
                </a:lnTo>
                <a:lnTo>
                  <a:pt x="7130221" y="0"/>
                </a:lnTo>
                <a:lnTo>
                  <a:pt x="7130221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6112353" y="2388100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Evaluación previa del paciente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Monitoreo continuo durante el tratamiento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112353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Consideraciones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536827" y="150578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06759" y="37805"/>
                </a:moveTo>
                <a:cubicBezTo>
                  <a:pt x="110490" y="47648"/>
                  <a:pt x="105489" y="58602"/>
                  <a:pt x="95647" y="62332"/>
                </a:cubicBezTo>
                <a:lnTo>
                  <a:pt x="61277" y="75191"/>
                </a:lnTo>
                <a:cubicBezTo>
                  <a:pt x="58817" y="76144"/>
                  <a:pt x="57150" y="78525"/>
                  <a:pt x="57150" y="81144"/>
                </a:cubicBezTo>
                <a:lnTo>
                  <a:pt x="57150" y="184173"/>
                </a:lnTo>
                <a:cubicBezTo>
                  <a:pt x="57150" y="229734"/>
                  <a:pt x="94139" y="266723"/>
                  <a:pt x="139700" y="266723"/>
                </a:cubicBezTo>
                <a:lnTo>
                  <a:pt x="146050" y="266723"/>
                </a:lnTo>
                <a:lnTo>
                  <a:pt x="152400" y="266723"/>
                </a:lnTo>
                <a:cubicBezTo>
                  <a:pt x="197961" y="266723"/>
                  <a:pt x="234950" y="229734"/>
                  <a:pt x="234950" y="184173"/>
                </a:cubicBezTo>
                <a:lnTo>
                  <a:pt x="234950" y="81144"/>
                </a:lnTo>
                <a:cubicBezTo>
                  <a:pt x="234950" y="78525"/>
                  <a:pt x="233283" y="76144"/>
                  <a:pt x="230823" y="75191"/>
                </a:cubicBezTo>
                <a:lnTo>
                  <a:pt x="196533" y="62332"/>
                </a:lnTo>
                <a:cubicBezTo>
                  <a:pt x="186690" y="58602"/>
                  <a:pt x="181690" y="47648"/>
                  <a:pt x="185420" y="37805"/>
                </a:cubicBezTo>
                <a:cubicBezTo>
                  <a:pt x="189151" y="27963"/>
                  <a:pt x="200105" y="22962"/>
                  <a:pt x="209947" y="26693"/>
                </a:cubicBezTo>
                <a:lnTo>
                  <a:pt x="244237" y="39552"/>
                </a:lnTo>
                <a:cubicBezTo>
                  <a:pt x="261541" y="45981"/>
                  <a:pt x="273050" y="62570"/>
                  <a:pt x="273050" y="81144"/>
                </a:cubicBezTo>
                <a:lnTo>
                  <a:pt x="273050" y="184173"/>
                </a:lnTo>
                <a:cubicBezTo>
                  <a:pt x="273050" y="246482"/>
                  <a:pt x="225822" y="297759"/>
                  <a:pt x="165259" y="304109"/>
                </a:cubicBezTo>
                <a:cubicBezTo>
                  <a:pt x="168196" y="354115"/>
                  <a:pt x="209629" y="393723"/>
                  <a:pt x="260350" y="393723"/>
                </a:cubicBezTo>
                <a:cubicBezTo>
                  <a:pt x="312976" y="393723"/>
                  <a:pt x="355600" y="351099"/>
                  <a:pt x="355600" y="298473"/>
                </a:cubicBezTo>
                <a:lnTo>
                  <a:pt x="355600" y="238386"/>
                </a:lnTo>
                <a:cubicBezTo>
                  <a:pt x="329803" y="230290"/>
                  <a:pt x="311150" y="206239"/>
                  <a:pt x="311150" y="177823"/>
                </a:cubicBezTo>
                <a:cubicBezTo>
                  <a:pt x="311150" y="142739"/>
                  <a:pt x="339566" y="114323"/>
                  <a:pt x="374650" y="114323"/>
                </a:cubicBezTo>
                <a:cubicBezTo>
                  <a:pt x="409734" y="114323"/>
                  <a:pt x="438150" y="142739"/>
                  <a:pt x="438150" y="177823"/>
                </a:cubicBezTo>
                <a:cubicBezTo>
                  <a:pt x="438150" y="206239"/>
                  <a:pt x="419497" y="230290"/>
                  <a:pt x="393700" y="238386"/>
                </a:cubicBezTo>
                <a:lnTo>
                  <a:pt x="393700" y="298473"/>
                </a:lnTo>
                <a:cubicBezTo>
                  <a:pt x="393700" y="372133"/>
                  <a:pt x="334010" y="431823"/>
                  <a:pt x="260350" y="431823"/>
                </a:cubicBezTo>
                <a:cubicBezTo>
                  <a:pt x="188595" y="431823"/>
                  <a:pt x="130096" y="375149"/>
                  <a:pt x="127159" y="304188"/>
                </a:cubicBezTo>
                <a:cubicBezTo>
                  <a:pt x="66437" y="297917"/>
                  <a:pt x="19050" y="246562"/>
                  <a:pt x="19050" y="184173"/>
                </a:cubicBezTo>
                <a:lnTo>
                  <a:pt x="19050" y="81144"/>
                </a:lnTo>
                <a:cubicBezTo>
                  <a:pt x="19050" y="62650"/>
                  <a:pt x="30559" y="46060"/>
                  <a:pt x="47863" y="39552"/>
                </a:cubicBezTo>
                <a:lnTo>
                  <a:pt x="82233" y="26614"/>
                </a:lnTo>
                <a:cubicBezTo>
                  <a:pt x="92075" y="22883"/>
                  <a:pt x="103029" y="27883"/>
                  <a:pt x="106759" y="37726"/>
                </a:cubicBezTo>
                <a:lnTo>
                  <a:pt x="106759" y="37805"/>
                </a:lnTo>
                <a:moveTo>
                  <a:pt x="374650" y="152423"/>
                </a:moveTo>
                <a:cubicBezTo>
                  <a:pt x="360622" y="152423"/>
                  <a:pt x="349250" y="163795"/>
                  <a:pt x="349250" y="177823"/>
                </a:cubicBezTo>
                <a:cubicBezTo>
                  <a:pt x="349250" y="191851"/>
                  <a:pt x="360622" y="203223"/>
                  <a:pt x="374650" y="203223"/>
                </a:cubicBezTo>
                <a:cubicBezTo>
                  <a:pt x="388678" y="203223"/>
                  <a:pt x="400050" y="191851"/>
                  <a:pt x="400050" y="177823"/>
                </a:cubicBezTo>
                <a:cubicBezTo>
                  <a:pt x="400050" y="163795"/>
                  <a:pt x="388678" y="152423"/>
                  <a:pt x="374650" y="152423"/>
                </a:cubicBezTo>
                <a:lnTo>
                  <a:pt x="374650" y="152423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205375" y="2395677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Mejora de la oxigenación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Reducción del trabajo respiratorio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378704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Beneficios</a:t>
            </a:r>
            <a:endParaRPr lang="en-US" sz="1600" b="1" dirty="0"/>
          </a:p>
        </p:txBody>
      </p:sp>
      <p:sp>
        <p:nvSpPr>
          <p:cNvPr id="15" name="Text 13"/>
          <p:cNvSpPr/>
          <p:nvPr/>
        </p:nvSpPr>
        <p:spPr>
          <a:xfrm>
            <a:off x="3553146" y="150578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430891" y="2372447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Insuficiencia respiratoria aguda en pacientes con EPOC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51309" y="204777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Indicaciones</a:t>
            </a:r>
            <a:endParaRPr lang="en-US" sz="1600" b="1" dirty="0"/>
          </a:p>
        </p:txBody>
      </p:sp>
      <p:sp>
        <p:nvSpPr>
          <p:cNvPr id="18" name="Text 16"/>
          <p:cNvSpPr/>
          <p:nvPr/>
        </p:nvSpPr>
        <p:spPr>
          <a:xfrm>
            <a:off x="879639" y="151595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2549" y="154226"/>
                </a:moveTo>
                <a:cubicBezTo>
                  <a:pt x="48419" y="175022"/>
                  <a:pt x="38100" y="204153"/>
                  <a:pt x="38100" y="241300"/>
                </a:cubicBezTo>
                <a:cubicBezTo>
                  <a:pt x="38100" y="276146"/>
                  <a:pt x="50244" y="300673"/>
                  <a:pt x="67310" y="316706"/>
                </a:cubicBezTo>
                <a:cubicBezTo>
                  <a:pt x="84773" y="333058"/>
                  <a:pt x="109934" y="342900"/>
                  <a:pt x="139700" y="342900"/>
                </a:cubicBezTo>
                <a:lnTo>
                  <a:pt x="146368" y="342900"/>
                </a:lnTo>
                <a:cubicBezTo>
                  <a:pt x="151209" y="342900"/>
                  <a:pt x="155575" y="340201"/>
                  <a:pt x="157718" y="335915"/>
                </a:cubicBezTo>
                <a:lnTo>
                  <a:pt x="176133" y="299165"/>
                </a:lnTo>
                <a:lnTo>
                  <a:pt x="207089" y="314643"/>
                </a:lnTo>
                <a:lnTo>
                  <a:pt x="176133" y="299165"/>
                </a:lnTo>
                <a:cubicBezTo>
                  <a:pt x="186055" y="279241"/>
                  <a:pt x="206375" y="266700"/>
                  <a:pt x="228600" y="266700"/>
                </a:cubicBezTo>
                <a:cubicBezTo>
                  <a:pt x="250825" y="266700"/>
                  <a:pt x="271145" y="279241"/>
                  <a:pt x="281067" y="299085"/>
                </a:cubicBezTo>
                <a:lnTo>
                  <a:pt x="299482" y="335836"/>
                </a:lnTo>
                <a:cubicBezTo>
                  <a:pt x="301625" y="340122"/>
                  <a:pt x="305991" y="342821"/>
                  <a:pt x="310832" y="342821"/>
                </a:cubicBezTo>
                <a:lnTo>
                  <a:pt x="317500" y="342821"/>
                </a:lnTo>
                <a:cubicBezTo>
                  <a:pt x="347186" y="342821"/>
                  <a:pt x="372428" y="332978"/>
                  <a:pt x="389890" y="316627"/>
                </a:cubicBezTo>
                <a:cubicBezTo>
                  <a:pt x="406956" y="300593"/>
                  <a:pt x="419100" y="276066"/>
                  <a:pt x="419100" y="241221"/>
                </a:cubicBezTo>
                <a:cubicBezTo>
                  <a:pt x="419100" y="204073"/>
                  <a:pt x="408781" y="174943"/>
                  <a:pt x="384651" y="154146"/>
                </a:cubicBezTo>
                <a:cubicBezTo>
                  <a:pt x="359489" y="132477"/>
                  <a:pt x="312976" y="114300"/>
                  <a:pt x="228600" y="114300"/>
                </a:cubicBezTo>
                <a:cubicBezTo>
                  <a:pt x="144224" y="114300"/>
                  <a:pt x="97711" y="132477"/>
                  <a:pt x="72549" y="154226"/>
                </a:cubicBezTo>
                <a:lnTo>
                  <a:pt x="72549" y="154226"/>
                </a:lnTo>
                <a:moveTo>
                  <a:pt x="0" y="241300"/>
                </a:moveTo>
                <a:cubicBezTo>
                  <a:pt x="0" y="152400"/>
                  <a:pt x="50800" y="76200"/>
                  <a:pt x="228600" y="76200"/>
                </a:cubicBezTo>
                <a:cubicBezTo>
                  <a:pt x="406400" y="76200"/>
                  <a:pt x="457200" y="152400"/>
                  <a:pt x="457200" y="241300"/>
                </a:cubicBezTo>
                <a:cubicBezTo>
                  <a:pt x="457200" y="330200"/>
                  <a:pt x="393700" y="381000"/>
                  <a:pt x="317500" y="381000"/>
                </a:cubicBezTo>
                <a:lnTo>
                  <a:pt x="310832" y="381000"/>
                </a:lnTo>
                <a:cubicBezTo>
                  <a:pt x="291624" y="381000"/>
                  <a:pt x="274002" y="370126"/>
                  <a:pt x="265430" y="352901"/>
                </a:cubicBezTo>
                <a:lnTo>
                  <a:pt x="247015" y="316151"/>
                </a:lnTo>
                <a:cubicBezTo>
                  <a:pt x="243522" y="309166"/>
                  <a:pt x="236458" y="304800"/>
                  <a:pt x="228600" y="304800"/>
                </a:cubicBezTo>
                <a:cubicBezTo>
                  <a:pt x="220742" y="304800"/>
                  <a:pt x="213677" y="309166"/>
                  <a:pt x="210185" y="316151"/>
                </a:cubicBezTo>
                <a:lnTo>
                  <a:pt x="191770" y="352901"/>
                </a:lnTo>
                <a:cubicBezTo>
                  <a:pt x="183198" y="370126"/>
                  <a:pt x="165576" y="381000"/>
                  <a:pt x="146368" y="381000"/>
                </a:cubicBezTo>
                <a:lnTo>
                  <a:pt x="139700" y="381000"/>
                </a:lnTo>
                <a:cubicBezTo>
                  <a:pt x="63500" y="381000"/>
                  <a:pt x="0" y="330200"/>
                  <a:pt x="0" y="241300"/>
                </a:cubicBezTo>
                <a:lnTo>
                  <a:pt x="0" y="241300"/>
                </a:lnTo>
                <a:moveTo>
                  <a:pt x="76200" y="228600"/>
                </a:moveTo>
                <a:cubicBezTo>
                  <a:pt x="76200" y="200544"/>
                  <a:pt x="98944" y="177800"/>
                  <a:pt x="127000" y="177800"/>
                </a:cubicBezTo>
                <a:cubicBezTo>
                  <a:pt x="155056" y="177800"/>
                  <a:pt x="177800" y="200544"/>
                  <a:pt x="177800" y="228600"/>
                </a:cubicBezTo>
                <a:cubicBezTo>
                  <a:pt x="177800" y="256656"/>
                  <a:pt x="155056" y="279400"/>
                  <a:pt x="127000" y="279400"/>
                </a:cubicBezTo>
                <a:cubicBezTo>
                  <a:pt x="98944" y="279400"/>
                  <a:pt x="76200" y="256656"/>
                  <a:pt x="76200" y="228600"/>
                </a:cubicBezTo>
                <a:moveTo>
                  <a:pt x="330200" y="177800"/>
                </a:moveTo>
                <a:cubicBezTo>
                  <a:pt x="358256" y="177800"/>
                  <a:pt x="381000" y="200544"/>
                  <a:pt x="381000" y="228600"/>
                </a:cubicBezTo>
                <a:cubicBezTo>
                  <a:pt x="381000" y="256656"/>
                  <a:pt x="358256" y="279400"/>
                  <a:pt x="330200" y="279400"/>
                </a:cubicBezTo>
                <a:cubicBezTo>
                  <a:pt x="302144" y="279400"/>
                  <a:pt x="279400" y="256656"/>
                  <a:pt x="279400" y="228600"/>
                </a:cubicBezTo>
                <a:cubicBezTo>
                  <a:pt x="279400" y="200544"/>
                  <a:pt x="302144" y="177800"/>
                  <a:pt x="330200" y="177800"/>
                </a:cubicBezTo>
                <a:lnTo>
                  <a:pt x="330200" y="17780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12403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2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0" y="1473200"/>
            <a:ext cx="3200400" cy="4663440"/>
          </a:xfrm>
          <a:custGeom>
            <a:avLst/>
            <a:gdLst/>
            <a:ahLst/>
            <a:cxnLst/>
            <a:rect l="l" t="t" r="r" b="b"/>
            <a:pathLst>
              <a:path w="3200400" h="4663440">
                <a:moveTo>
                  <a:pt x="0" y="466344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4663440"/>
                </a:lnTo>
                <a:lnTo>
                  <a:pt x="0" y="4663440"/>
                </a:lnTo>
              </a:path>
            </a:pathLst>
          </a:custGeom>
          <a:blipFill>
            <a:blip r:embed="rId4"/>
            <a:srcRect t="33" b="3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80" y="1164617"/>
            <a:ext cx="10698480" cy="10672"/>
          </a:xfrm>
          <a:custGeom>
            <a:avLst/>
            <a:gdLst/>
            <a:ahLst/>
            <a:cxnLst/>
            <a:rect l="l" t="t" r="r" b="b"/>
            <a:pathLst>
              <a:path w="10698480" h="10672">
                <a:moveTo>
                  <a:pt x="0" y="0"/>
                </a:moveTo>
                <a:lnTo>
                  <a:pt x="106984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10698480" cy="1034799"/>
          </a:xfrm>
          <a:custGeom>
            <a:avLst/>
            <a:gdLst/>
            <a:ahLst/>
            <a:cxnLst/>
            <a:rect l="l" t="t" r="r" b="b"/>
            <a:pathLst>
              <a:path w="10698480" h="1034799">
                <a:moveTo>
                  <a:pt x="0" y="1034799"/>
                </a:moveTo>
                <a:lnTo>
                  <a:pt x="0" y="0"/>
                </a:lnTo>
                <a:lnTo>
                  <a:pt x="10698480" y="0"/>
                </a:lnTo>
                <a:lnTo>
                  <a:pt x="106984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Definición de EPOC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4297679" y="148135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297680" y="2813589"/>
            <a:ext cx="3441266" cy="3108960"/>
          </a:xfrm>
          <a:custGeom>
            <a:avLst/>
            <a:gdLst/>
            <a:ahLst/>
            <a:cxnLst/>
            <a:rect l="l" t="t" r="r" b="b"/>
            <a:pathLst>
              <a:path w="6675120" h="3108960">
                <a:moveTo>
                  <a:pt x="0" y="3108960"/>
                </a:moveTo>
                <a:lnTo>
                  <a:pt x="0" y="0"/>
                </a:lnTo>
                <a:lnTo>
                  <a:pt x="6675120" y="0"/>
                </a:lnTo>
                <a:lnTo>
                  <a:pt x="6675120" y="3108960"/>
                </a:lnTo>
                <a:lnTo>
                  <a:pt x="0" y="31089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297678" y="2183669"/>
            <a:ext cx="6675119" cy="457200"/>
          </a:xfrm>
          <a:custGeom>
            <a:avLst/>
            <a:gdLst/>
            <a:ahLst/>
            <a:cxnLst/>
            <a:rect l="l" t="t" r="r" b="b"/>
            <a:pathLst>
              <a:path w="6675119" h="457200">
                <a:moveTo>
                  <a:pt x="0" y="457200"/>
                </a:moveTo>
                <a:lnTo>
                  <a:pt x="0" y="0"/>
                </a:lnTo>
                <a:lnTo>
                  <a:pt x="6675119" y="0"/>
                </a:lnTo>
                <a:lnTo>
                  <a:pt x="6675119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Definición de EPOC</a:t>
            </a:r>
            <a:endParaRPr lang="en-US" b="1" dirty="0"/>
          </a:p>
        </p:txBody>
      </p:sp>
      <p:sp>
        <p:nvSpPr>
          <p:cNvPr id="13" name="Text 11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38C967D-00AE-66E1-AC33-C90EA22A9435}"/>
              </a:ext>
            </a:extLst>
          </p:cNvPr>
          <p:cNvSpPr txBox="1"/>
          <p:nvPr/>
        </p:nvSpPr>
        <p:spPr>
          <a:xfrm>
            <a:off x="4418671" y="2640869"/>
            <a:ext cx="60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Descripción de la EPOC</a:t>
            </a:r>
          </a:p>
          <a:p>
            <a:r>
              <a:rPr lang="es-MX" dirty="0"/>
              <a:t>Enfermedad pulmonar obstructiva crónica, Limitación crónica y progresiva del flujo aéreo Impacto en la salud pública. Considerada de Alta morbilidad y mortalidad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2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0" y="1473200"/>
            <a:ext cx="3200400" cy="4663440"/>
          </a:xfrm>
          <a:custGeom>
            <a:avLst/>
            <a:gdLst/>
            <a:ahLst/>
            <a:cxnLst/>
            <a:rect l="l" t="t" r="r" b="b"/>
            <a:pathLst>
              <a:path w="3200400" h="4663440">
                <a:moveTo>
                  <a:pt x="0" y="466344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4663440"/>
                </a:lnTo>
                <a:lnTo>
                  <a:pt x="0" y="4663440"/>
                </a:lnTo>
              </a:path>
            </a:pathLst>
          </a:custGeom>
          <a:blipFill>
            <a:blip r:embed="rId4"/>
            <a:srcRect t="33" b="3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80" y="1164617"/>
            <a:ext cx="10698480" cy="10672"/>
          </a:xfrm>
          <a:custGeom>
            <a:avLst/>
            <a:gdLst/>
            <a:ahLst/>
            <a:cxnLst/>
            <a:rect l="l" t="t" r="r" b="b"/>
            <a:pathLst>
              <a:path w="10698480" h="10672">
                <a:moveTo>
                  <a:pt x="0" y="0"/>
                </a:moveTo>
                <a:lnTo>
                  <a:pt x="106984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10698480" cy="1034799"/>
          </a:xfrm>
          <a:custGeom>
            <a:avLst/>
            <a:gdLst/>
            <a:ahLst/>
            <a:cxnLst/>
            <a:rect l="l" t="t" r="r" b="b"/>
            <a:pathLst>
              <a:path w="10698480" h="1034799">
                <a:moveTo>
                  <a:pt x="0" y="1034799"/>
                </a:moveTo>
                <a:lnTo>
                  <a:pt x="0" y="0"/>
                </a:lnTo>
                <a:lnTo>
                  <a:pt x="10698480" y="0"/>
                </a:lnTo>
                <a:lnTo>
                  <a:pt x="106984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Cirugía y Trasplante Pulmonar en EPOC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5532118" y="141150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294093" y="2337531"/>
            <a:ext cx="6675120" cy="3108960"/>
          </a:xfrm>
          <a:custGeom>
            <a:avLst/>
            <a:gdLst/>
            <a:ahLst/>
            <a:cxnLst/>
            <a:rect l="l" t="t" r="r" b="b"/>
            <a:pathLst>
              <a:path w="6675120" h="3108960">
                <a:moveTo>
                  <a:pt x="0" y="3108960"/>
                </a:moveTo>
                <a:lnTo>
                  <a:pt x="0" y="0"/>
                </a:lnTo>
                <a:lnTo>
                  <a:pt x="6675120" y="0"/>
                </a:lnTo>
                <a:lnTo>
                  <a:pt x="6675120" y="3108960"/>
                </a:lnTo>
                <a:lnTo>
                  <a:pt x="0" y="31089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Opciones de tratamiento quirúrgico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Indicaciones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294094" y="1926804"/>
            <a:ext cx="6675119" cy="457200"/>
          </a:xfrm>
          <a:custGeom>
            <a:avLst/>
            <a:gdLst/>
            <a:ahLst/>
            <a:cxnLst/>
            <a:rect l="l" t="t" r="r" b="b"/>
            <a:pathLst>
              <a:path w="6675119" h="457200">
                <a:moveTo>
                  <a:pt x="0" y="457200"/>
                </a:moveTo>
                <a:lnTo>
                  <a:pt x="0" y="0"/>
                </a:lnTo>
                <a:lnTo>
                  <a:pt x="6675119" y="0"/>
                </a:lnTo>
                <a:lnTo>
                  <a:pt x="6675119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Cirugía y Trasplante Pulmonar en EPOC</a:t>
            </a:r>
            <a:endParaRPr lang="en-US" sz="1600" b="1" dirty="0"/>
          </a:p>
        </p:txBody>
      </p:sp>
      <p:sp>
        <p:nvSpPr>
          <p:cNvPr id="13" name="Text 11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-1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297679" y="1157457"/>
            <a:ext cx="7223760" cy="7082"/>
          </a:xfrm>
          <a:custGeom>
            <a:avLst/>
            <a:gdLst/>
            <a:ahLst/>
            <a:cxnLst/>
            <a:rect l="l" t="t" r="r" b="b"/>
            <a:pathLst>
              <a:path w="7223760" h="7082">
                <a:moveTo>
                  <a:pt x="0" y="0"/>
                </a:moveTo>
                <a:lnTo>
                  <a:pt x="72237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406264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-1" y="0"/>
            <a:ext cx="3840480" cy="6858000"/>
          </a:xfrm>
          <a:custGeom>
            <a:avLst/>
            <a:gdLst/>
            <a:ahLst/>
            <a:cxnLst/>
            <a:rect l="l" t="t" r="r" b="b"/>
            <a:pathLst>
              <a:path w="3840480" h="6858000">
                <a:moveTo>
                  <a:pt x="0" y="685800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t="71" b="71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297679" y="1"/>
            <a:ext cx="7257841" cy="1034799"/>
          </a:xfrm>
          <a:custGeom>
            <a:avLst/>
            <a:gdLst/>
            <a:ahLst/>
            <a:cxnLst/>
            <a:rect l="l" t="t" r="r" b="b"/>
            <a:pathLst>
              <a:path w="7257841" h="1034799">
                <a:moveTo>
                  <a:pt x="0" y="1034799"/>
                </a:moveTo>
                <a:lnTo>
                  <a:pt x="0" y="0"/>
                </a:lnTo>
                <a:lnTo>
                  <a:pt x="7257841" y="0"/>
                </a:lnTo>
                <a:lnTo>
                  <a:pt x="7257841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Prevención de la EPOC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4514639" y="6309360"/>
            <a:ext cx="6400800" cy="548640"/>
          </a:xfrm>
          <a:custGeom>
            <a:avLst/>
            <a:gdLst/>
            <a:ahLst/>
            <a:cxnLst/>
            <a:rect l="l" t="t" r="r" b="b"/>
            <a:pathLst>
              <a:path w="6400800" h="548640">
                <a:moveTo>
                  <a:pt x="0" y="548640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096049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20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138159" y="2471002"/>
            <a:ext cx="3383280" cy="1136208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Diagnóstico temprano en grupos de riesgo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Evaluación periódica de función pulmonar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Adherencia al tratamiento y calidad de vida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168639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Prevención secundaria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8663491" y="146511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06759" y="37805"/>
                </a:moveTo>
                <a:cubicBezTo>
                  <a:pt x="110490" y="47648"/>
                  <a:pt x="105489" y="58602"/>
                  <a:pt x="95647" y="62332"/>
                </a:cubicBezTo>
                <a:lnTo>
                  <a:pt x="61277" y="75191"/>
                </a:lnTo>
                <a:cubicBezTo>
                  <a:pt x="58817" y="76144"/>
                  <a:pt x="57150" y="78525"/>
                  <a:pt x="57150" y="81144"/>
                </a:cubicBezTo>
                <a:lnTo>
                  <a:pt x="57150" y="184173"/>
                </a:lnTo>
                <a:cubicBezTo>
                  <a:pt x="57150" y="229734"/>
                  <a:pt x="94139" y="266723"/>
                  <a:pt x="139700" y="266723"/>
                </a:cubicBezTo>
                <a:lnTo>
                  <a:pt x="146050" y="266723"/>
                </a:lnTo>
                <a:lnTo>
                  <a:pt x="152400" y="266723"/>
                </a:lnTo>
                <a:cubicBezTo>
                  <a:pt x="197961" y="266723"/>
                  <a:pt x="234950" y="229734"/>
                  <a:pt x="234950" y="184173"/>
                </a:cubicBezTo>
                <a:lnTo>
                  <a:pt x="234950" y="81144"/>
                </a:lnTo>
                <a:cubicBezTo>
                  <a:pt x="234950" y="78525"/>
                  <a:pt x="233283" y="76144"/>
                  <a:pt x="230823" y="75191"/>
                </a:cubicBezTo>
                <a:lnTo>
                  <a:pt x="196533" y="62332"/>
                </a:lnTo>
                <a:cubicBezTo>
                  <a:pt x="186690" y="58602"/>
                  <a:pt x="181690" y="47648"/>
                  <a:pt x="185420" y="37805"/>
                </a:cubicBezTo>
                <a:cubicBezTo>
                  <a:pt x="189151" y="27963"/>
                  <a:pt x="200105" y="22962"/>
                  <a:pt x="209947" y="26693"/>
                </a:cubicBezTo>
                <a:lnTo>
                  <a:pt x="244237" y="39552"/>
                </a:lnTo>
                <a:cubicBezTo>
                  <a:pt x="261541" y="45981"/>
                  <a:pt x="273050" y="62570"/>
                  <a:pt x="273050" y="81144"/>
                </a:cubicBezTo>
                <a:lnTo>
                  <a:pt x="273050" y="184173"/>
                </a:lnTo>
                <a:cubicBezTo>
                  <a:pt x="273050" y="246482"/>
                  <a:pt x="225822" y="297759"/>
                  <a:pt x="165259" y="304109"/>
                </a:cubicBezTo>
                <a:cubicBezTo>
                  <a:pt x="168196" y="354115"/>
                  <a:pt x="209629" y="393723"/>
                  <a:pt x="260350" y="393723"/>
                </a:cubicBezTo>
                <a:cubicBezTo>
                  <a:pt x="312976" y="393723"/>
                  <a:pt x="355600" y="351099"/>
                  <a:pt x="355600" y="298473"/>
                </a:cubicBezTo>
                <a:lnTo>
                  <a:pt x="355600" y="238386"/>
                </a:lnTo>
                <a:cubicBezTo>
                  <a:pt x="329803" y="230290"/>
                  <a:pt x="311150" y="206239"/>
                  <a:pt x="311150" y="177823"/>
                </a:cubicBezTo>
                <a:cubicBezTo>
                  <a:pt x="311150" y="142739"/>
                  <a:pt x="339566" y="114323"/>
                  <a:pt x="374650" y="114323"/>
                </a:cubicBezTo>
                <a:cubicBezTo>
                  <a:pt x="409734" y="114323"/>
                  <a:pt x="438150" y="142739"/>
                  <a:pt x="438150" y="177823"/>
                </a:cubicBezTo>
                <a:cubicBezTo>
                  <a:pt x="438150" y="206239"/>
                  <a:pt x="419497" y="230290"/>
                  <a:pt x="393700" y="238386"/>
                </a:cubicBezTo>
                <a:lnTo>
                  <a:pt x="393700" y="298473"/>
                </a:lnTo>
                <a:cubicBezTo>
                  <a:pt x="393700" y="372133"/>
                  <a:pt x="334010" y="431823"/>
                  <a:pt x="260350" y="431823"/>
                </a:cubicBezTo>
                <a:cubicBezTo>
                  <a:pt x="188595" y="431823"/>
                  <a:pt x="130096" y="375149"/>
                  <a:pt x="127159" y="304188"/>
                </a:cubicBezTo>
                <a:cubicBezTo>
                  <a:pt x="66437" y="297917"/>
                  <a:pt x="19050" y="246562"/>
                  <a:pt x="19050" y="184173"/>
                </a:cubicBezTo>
                <a:lnTo>
                  <a:pt x="19050" y="81144"/>
                </a:lnTo>
                <a:cubicBezTo>
                  <a:pt x="19050" y="62650"/>
                  <a:pt x="30559" y="46060"/>
                  <a:pt x="47863" y="39552"/>
                </a:cubicBezTo>
                <a:lnTo>
                  <a:pt x="82233" y="26614"/>
                </a:lnTo>
                <a:cubicBezTo>
                  <a:pt x="92075" y="22883"/>
                  <a:pt x="103029" y="27883"/>
                  <a:pt x="106759" y="37726"/>
                </a:cubicBezTo>
                <a:lnTo>
                  <a:pt x="106759" y="37805"/>
                </a:lnTo>
                <a:moveTo>
                  <a:pt x="374650" y="152423"/>
                </a:moveTo>
                <a:cubicBezTo>
                  <a:pt x="360622" y="152423"/>
                  <a:pt x="349250" y="163795"/>
                  <a:pt x="349250" y="177823"/>
                </a:cubicBezTo>
                <a:cubicBezTo>
                  <a:pt x="349250" y="191851"/>
                  <a:pt x="360622" y="203223"/>
                  <a:pt x="374650" y="203223"/>
                </a:cubicBezTo>
                <a:cubicBezTo>
                  <a:pt x="388678" y="203223"/>
                  <a:pt x="400050" y="191851"/>
                  <a:pt x="400050" y="177823"/>
                </a:cubicBezTo>
                <a:cubicBezTo>
                  <a:pt x="400050" y="163795"/>
                  <a:pt x="388678" y="152423"/>
                  <a:pt x="374650" y="152423"/>
                </a:cubicBezTo>
                <a:lnTo>
                  <a:pt x="374650" y="152423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297679" y="2534421"/>
            <a:ext cx="3383280" cy="101628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Reducción de exposición a factores de riesgo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Tabaquismo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Contaminación ambiental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297680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Prevención primaria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850586" y="146511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363"/>
                </a:moveTo>
                <a:lnTo>
                  <a:pt x="65187" y="114657"/>
                </a:lnTo>
                <a:cubicBezTo>
                  <a:pt x="59918" y="116890"/>
                  <a:pt x="57061" y="121622"/>
                  <a:pt x="57150" y="126087"/>
                </a:cubicBezTo>
                <a:cubicBezTo>
                  <a:pt x="57597" y="207705"/>
                  <a:pt x="91440" y="348704"/>
                  <a:pt x="223599" y="411927"/>
                </a:cubicBezTo>
                <a:cubicBezTo>
                  <a:pt x="226814" y="413445"/>
                  <a:pt x="230565" y="413445"/>
                  <a:pt x="233690" y="411927"/>
                </a:cubicBezTo>
                <a:cubicBezTo>
                  <a:pt x="365849" y="348615"/>
                  <a:pt x="399693" y="207705"/>
                  <a:pt x="400050" y="125998"/>
                </a:cubicBezTo>
                <a:cubicBezTo>
                  <a:pt x="400050" y="121533"/>
                  <a:pt x="397282" y="116890"/>
                  <a:pt x="392013" y="114568"/>
                </a:cubicBezTo>
                <a:lnTo>
                  <a:pt x="228600" y="45363"/>
                </a:lnTo>
                <a:moveTo>
                  <a:pt x="240566" y="3840"/>
                </a:moveTo>
                <a:lnTo>
                  <a:pt x="408712" y="75188"/>
                </a:lnTo>
                <a:cubicBezTo>
                  <a:pt x="428357" y="83493"/>
                  <a:pt x="443002" y="102870"/>
                  <a:pt x="442912" y="126266"/>
                </a:cubicBezTo>
                <a:cubicBezTo>
                  <a:pt x="442466" y="214848"/>
                  <a:pt x="406033" y="376922"/>
                  <a:pt x="252174" y="450592"/>
                </a:cubicBezTo>
                <a:cubicBezTo>
                  <a:pt x="237262" y="457736"/>
                  <a:pt x="219938" y="457736"/>
                  <a:pt x="205026" y="450592"/>
                </a:cubicBezTo>
                <a:cubicBezTo>
                  <a:pt x="51167" y="376922"/>
                  <a:pt x="14734" y="214848"/>
                  <a:pt x="14287" y="126266"/>
                </a:cubicBezTo>
                <a:cubicBezTo>
                  <a:pt x="14198" y="102870"/>
                  <a:pt x="28843" y="83493"/>
                  <a:pt x="48488" y="75188"/>
                </a:cubicBezTo>
                <a:lnTo>
                  <a:pt x="216723" y="3840"/>
                </a:lnTo>
                <a:cubicBezTo>
                  <a:pt x="220384" y="2143"/>
                  <a:pt x="224492" y="1250"/>
                  <a:pt x="228600" y="1250"/>
                </a:cubicBezTo>
                <a:cubicBezTo>
                  <a:pt x="232707" y="1250"/>
                  <a:pt x="236815" y="2143"/>
                  <a:pt x="240566" y="3840"/>
                </a:cubicBezTo>
                <a:lnTo>
                  <a:pt x="240566" y="384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640080" y="1"/>
            <a:ext cx="8032593" cy="1034799"/>
          </a:xfrm>
          <a:custGeom>
            <a:avLst/>
            <a:gdLst/>
            <a:ahLst/>
            <a:cxnLst/>
            <a:rect l="l" t="t" r="r" b="b"/>
            <a:pathLst>
              <a:path w="8032593" h="1034799">
                <a:moveTo>
                  <a:pt x="0" y="1034799"/>
                </a:moveTo>
                <a:lnTo>
                  <a:pt x="0" y="0"/>
                </a:lnTo>
                <a:lnTo>
                  <a:pt x="8032593" y="0"/>
                </a:lnTo>
                <a:lnTo>
                  <a:pt x="8032593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Seguimiento de Pacientes con EPOC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900160" y="0"/>
            <a:ext cx="3291840" cy="6858000"/>
          </a:xfrm>
          <a:custGeom>
            <a:avLst/>
            <a:gdLst/>
            <a:ahLst/>
            <a:cxnLst/>
            <a:rect l="l" t="t" r="r" b="b"/>
            <a:pathLst>
              <a:path w="3291840" h="6858000">
                <a:moveTo>
                  <a:pt x="0" y="68580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t="20" b="20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130221" cy="548640"/>
          </a:xfrm>
          <a:custGeom>
            <a:avLst/>
            <a:gdLst/>
            <a:ahLst/>
            <a:cxnLst/>
            <a:rect l="l" t="t" r="r" b="b"/>
            <a:pathLst>
              <a:path w="7130221" h="548640">
                <a:moveTo>
                  <a:pt x="0" y="548640"/>
                </a:moveTo>
                <a:lnTo>
                  <a:pt x="0" y="0"/>
                </a:lnTo>
                <a:lnTo>
                  <a:pt x="7130221" y="0"/>
                </a:lnTo>
                <a:lnTo>
                  <a:pt x="7130221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21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6185536" y="2708140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Cumplimiento de medicamentos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Educación del paciente sobre el tratamiento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112353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Adherencia al Tratamiento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935313" y="150578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8900" y="88900"/>
                </a:moveTo>
                <a:cubicBezTo>
                  <a:pt x="116919" y="88900"/>
                  <a:pt x="139700" y="111681"/>
                  <a:pt x="139700" y="139700"/>
                </a:cubicBezTo>
                <a:lnTo>
                  <a:pt x="139700" y="228600"/>
                </a:lnTo>
                <a:lnTo>
                  <a:pt x="38100" y="228600"/>
                </a:lnTo>
                <a:lnTo>
                  <a:pt x="38100" y="139700"/>
                </a:lnTo>
                <a:cubicBezTo>
                  <a:pt x="38100" y="111681"/>
                  <a:pt x="60881" y="88900"/>
                  <a:pt x="88900" y="88900"/>
                </a:cubicBezTo>
                <a:lnTo>
                  <a:pt x="88900" y="88900"/>
                </a:lnTo>
                <a:moveTo>
                  <a:pt x="0" y="139700"/>
                </a:moveTo>
                <a:lnTo>
                  <a:pt x="0" y="317500"/>
                </a:lnTo>
                <a:cubicBezTo>
                  <a:pt x="0" y="366633"/>
                  <a:pt x="39767" y="406400"/>
                  <a:pt x="88900" y="406400"/>
                </a:cubicBezTo>
                <a:cubicBezTo>
                  <a:pt x="138033" y="406400"/>
                  <a:pt x="177800" y="366633"/>
                  <a:pt x="177800" y="317500"/>
                </a:cubicBezTo>
                <a:lnTo>
                  <a:pt x="177800" y="139700"/>
                </a:lnTo>
                <a:cubicBezTo>
                  <a:pt x="177800" y="90567"/>
                  <a:pt x="138033" y="50800"/>
                  <a:pt x="88900" y="50800"/>
                </a:cubicBezTo>
                <a:cubicBezTo>
                  <a:pt x="39767" y="50800"/>
                  <a:pt x="0" y="90567"/>
                  <a:pt x="0" y="139700"/>
                </a:cubicBezTo>
                <a:lnTo>
                  <a:pt x="0" y="139700"/>
                </a:lnTo>
                <a:moveTo>
                  <a:pt x="330200" y="368300"/>
                </a:moveTo>
                <a:cubicBezTo>
                  <a:pt x="281067" y="368300"/>
                  <a:pt x="241300" y="328533"/>
                  <a:pt x="241300" y="279400"/>
                </a:cubicBezTo>
                <a:cubicBezTo>
                  <a:pt x="241300" y="261779"/>
                  <a:pt x="246459" y="245269"/>
                  <a:pt x="255349" y="231458"/>
                </a:cubicBezTo>
                <a:lnTo>
                  <a:pt x="378143" y="354251"/>
                </a:lnTo>
                <a:cubicBezTo>
                  <a:pt x="364331" y="363141"/>
                  <a:pt x="347821" y="368300"/>
                  <a:pt x="330200" y="368300"/>
                </a:cubicBezTo>
                <a:lnTo>
                  <a:pt x="330200" y="368300"/>
                </a:lnTo>
                <a:moveTo>
                  <a:pt x="282257" y="204549"/>
                </a:moveTo>
                <a:cubicBezTo>
                  <a:pt x="296069" y="195659"/>
                  <a:pt x="312579" y="190500"/>
                  <a:pt x="330200" y="190500"/>
                </a:cubicBezTo>
                <a:cubicBezTo>
                  <a:pt x="379333" y="190500"/>
                  <a:pt x="419100" y="230267"/>
                  <a:pt x="419100" y="279400"/>
                </a:cubicBezTo>
                <a:cubicBezTo>
                  <a:pt x="419100" y="297021"/>
                  <a:pt x="413940" y="313531"/>
                  <a:pt x="405051" y="327342"/>
                </a:cubicBezTo>
                <a:lnTo>
                  <a:pt x="282257" y="204549"/>
                </a:lnTo>
                <a:moveTo>
                  <a:pt x="330200" y="406400"/>
                </a:moveTo>
                <a:cubicBezTo>
                  <a:pt x="400340" y="406400"/>
                  <a:pt x="457200" y="349540"/>
                  <a:pt x="457200" y="279400"/>
                </a:cubicBezTo>
                <a:cubicBezTo>
                  <a:pt x="457200" y="209260"/>
                  <a:pt x="400340" y="152400"/>
                  <a:pt x="330200" y="152400"/>
                </a:cubicBezTo>
                <a:cubicBezTo>
                  <a:pt x="260060" y="152400"/>
                  <a:pt x="203200" y="209260"/>
                  <a:pt x="203200" y="279400"/>
                </a:cubicBezTo>
                <a:cubicBezTo>
                  <a:pt x="203200" y="349540"/>
                  <a:pt x="260060" y="406400"/>
                  <a:pt x="330200" y="406400"/>
                </a:cubicBezTo>
                <a:lnTo>
                  <a:pt x="330200" y="40640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535680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Espirometría regular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Monitoreo de FEV1/FVC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535680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Evaluación Periódica de Función Pulmonar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158616" y="150578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45055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Prevención de complicaciones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Mejora de la calidad de vida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5055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Importancia de la Vigilancia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315364" y="150578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06759" y="37805"/>
                </a:moveTo>
                <a:cubicBezTo>
                  <a:pt x="110490" y="47648"/>
                  <a:pt x="105489" y="58602"/>
                  <a:pt x="95647" y="62332"/>
                </a:cubicBezTo>
                <a:lnTo>
                  <a:pt x="61277" y="75191"/>
                </a:lnTo>
                <a:cubicBezTo>
                  <a:pt x="58817" y="76144"/>
                  <a:pt x="57150" y="78525"/>
                  <a:pt x="57150" y="81144"/>
                </a:cubicBezTo>
                <a:lnTo>
                  <a:pt x="57150" y="184173"/>
                </a:lnTo>
                <a:cubicBezTo>
                  <a:pt x="57150" y="229734"/>
                  <a:pt x="94139" y="266723"/>
                  <a:pt x="139700" y="266723"/>
                </a:cubicBezTo>
                <a:lnTo>
                  <a:pt x="146050" y="266723"/>
                </a:lnTo>
                <a:lnTo>
                  <a:pt x="152400" y="266723"/>
                </a:lnTo>
                <a:cubicBezTo>
                  <a:pt x="197961" y="266723"/>
                  <a:pt x="234950" y="229734"/>
                  <a:pt x="234950" y="184173"/>
                </a:cubicBezTo>
                <a:lnTo>
                  <a:pt x="234950" y="81144"/>
                </a:lnTo>
                <a:cubicBezTo>
                  <a:pt x="234950" y="78525"/>
                  <a:pt x="233283" y="76144"/>
                  <a:pt x="230823" y="75191"/>
                </a:cubicBezTo>
                <a:lnTo>
                  <a:pt x="196533" y="62332"/>
                </a:lnTo>
                <a:cubicBezTo>
                  <a:pt x="186690" y="58602"/>
                  <a:pt x="181690" y="47648"/>
                  <a:pt x="185420" y="37805"/>
                </a:cubicBezTo>
                <a:cubicBezTo>
                  <a:pt x="189151" y="27963"/>
                  <a:pt x="200105" y="22962"/>
                  <a:pt x="209947" y="26693"/>
                </a:cubicBezTo>
                <a:lnTo>
                  <a:pt x="244237" y="39552"/>
                </a:lnTo>
                <a:cubicBezTo>
                  <a:pt x="261541" y="45981"/>
                  <a:pt x="273050" y="62570"/>
                  <a:pt x="273050" y="81144"/>
                </a:cubicBezTo>
                <a:lnTo>
                  <a:pt x="273050" y="184173"/>
                </a:lnTo>
                <a:cubicBezTo>
                  <a:pt x="273050" y="246482"/>
                  <a:pt x="225822" y="297759"/>
                  <a:pt x="165259" y="304109"/>
                </a:cubicBezTo>
                <a:cubicBezTo>
                  <a:pt x="168196" y="354115"/>
                  <a:pt x="209629" y="393723"/>
                  <a:pt x="260350" y="393723"/>
                </a:cubicBezTo>
                <a:cubicBezTo>
                  <a:pt x="312976" y="393723"/>
                  <a:pt x="355600" y="351099"/>
                  <a:pt x="355600" y="298473"/>
                </a:cubicBezTo>
                <a:lnTo>
                  <a:pt x="355600" y="238386"/>
                </a:lnTo>
                <a:cubicBezTo>
                  <a:pt x="329803" y="230290"/>
                  <a:pt x="311150" y="206239"/>
                  <a:pt x="311150" y="177823"/>
                </a:cubicBezTo>
                <a:cubicBezTo>
                  <a:pt x="311150" y="142739"/>
                  <a:pt x="339566" y="114323"/>
                  <a:pt x="374650" y="114323"/>
                </a:cubicBezTo>
                <a:cubicBezTo>
                  <a:pt x="409734" y="114323"/>
                  <a:pt x="438150" y="142739"/>
                  <a:pt x="438150" y="177823"/>
                </a:cubicBezTo>
                <a:cubicBezTo>
                  <a:pt x="438150" y="206239"/>
                  <a:pt x="419497" y="230290"/>
                  <a:pt x="393700" y="238386"/>
                </a:cubicBezTo>
                <a:lnTo>
                  <a:pt x="393700" y="298473"/>
                </a:lnTo>
                <a:cubicBezTo>
                  <a:pt x="393700" y="372133"/>
                  <a:pt x="334010" y="431823"/>
                  <a:pt x="260350" y="431823"/>
                </a:cubicBezTo>
                <a:cubicBezTo>
                  <a:pt x="188595" y="431823"/>
                  <a:pt x="130096" y="375149"/>
                  <a:pt x="127159" y="304188"/>
                </a:cubicBezTo>
                <a:cubicBezTo>
                  <a:pt x="66437" y="297917"/>
                  <a:pt x="19050" y="246562"/>
                  <a:pt x="19050" y="184173"/>
                </a:cubicBezTo>
                <a:lnTo>
                  <a:pt x="19050" y="81144"/>
                </a:lnTo>
                <a:cubicBezTo>
                  <a:pt x="19050" y="62650"/>
                  <a:pt x="30559" y="46060"/>
                  <a:pt x="47863" y="39552"/>
                </a:cubicBezTo>
                <a:lnTo>
                  <a:pt x="82233" y="26614"/>
                </a:lnTo>
                <a:cubicBezTo>
                  <a:pt x="92075" y="22883"/>
                  <a:pt x="103029" y="27883"/>
                  <a:pt x="106759" y="37726"/>
                </a:cubicBezTo>
                <a:lnTo>
                  <a:pt x="106759" y="37805"/>
                </a:lnTo>
                <a:moveTo>
                  <a:pt x="374650" y="152423"/>
                </a:moveTo>
                <a:cubicBezTo>
                  <a:pt x="360622" y="152423"/>
                  <a:pt x="349250" y="163795"/>
                  <a:pt x="349250" y="177823"/>
                </a:cubicBezTo>
                <a:cubicBezTo>
                  <a:pt x="349250" y="191851"/>
                  <a:pt x="360622" y="203223"/>
                  <a:pt x="374650" y="203223"/>
                </a:cubicBezTo>
                <a:cubicBezTo>
                  <a:pt x="388678" y="203223"/>
                  <a:pt x="400050" y="191851"/>
                  <a:pt x="400050" y="177823"/>
                </a:cubicBezTo>
                <a:cubicBezTo>
                  <a:pt x="400050" y="163795"/>
                  <a:pt x="388678" y="152423"/>
                  <a:pt x="374650" y="152423"/>
                </a:cubicBezTo>
                <a:lnTo>
                  <a:pt x="374650" y="152423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12403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76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-7640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49028" y="1164617"/>
            <a:ext cx="10572412" cy="10672"/>
          </a:xfrm>
          <a:custGeom>
            <a:avLst/>
            <a:gdLst/>
            <a:ahLst/>
            <a:cxnLst/>
            <a:rect l="l" t="t" r="r" b="b"/>
            <a:pathLst>
              <a:path w="10572412" h="10672">
                <a:moveTo>
                  <a:pt x="0" y="0"/>
                </a:moveTo>
                <a:lnTo>
                  <a:pt x="10572412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268494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 flipH="1" flipV="1">
            <a:off x="4602243" y="206954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8240206" y="206954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2609987" y="4430238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 flipH="1" flipV="1">
            <a:off x="6270564" y="4430238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 flipH="1" flipV="1">
            <a:off x="949028" y="206954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49995" y="1"/>
            <a:ext cx="10605525" cy="1034799"/>
          </a:xfrm>
          <a:custGeom>
            <a:avLst/>
            <a:gdLst/>
            <a:ahLst/>
            <a:cxnLst/>
            <a:rect l="l" t="t" r="r" b="b"/>
            <a:pathLst>
              <a:path w="10605525" h="1034799">
                <a:moveTo>
                  <a:pt x="0" y="1034799"/>
                </a:moveTo>
                <a:lnTo>
                  <a:pt x="0" y="0"/>
                </a:lnTo>
                <a:lnTo>
                  <a:pt x="10605525" y="0"/>
                </a:lnTo>
                <a:lnTo>
                  <a:pt x="10605525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Resumen del Diagnóstico de EPOC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1376869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949995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22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4541520" y="4304336"/>
            <a:ext cx="3108960" cy="1920240"/>
          </a:xfrm>
          <a:custGeom>
            <a:avLst/>
            <a:gdLst/>
            <a:ahLst/>
            <a:cxnLst/>
            <a:rect l="l" t="t" r="r" b="b"/>
            <a:pathLst>
              <a:path w="3108960" h="1920240">
                <a:moveTo>
                  <a:pt x="0" y="19202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Diagnóstico temprano en grupos de riesgo para mejorar el manejo y la calidad de vida.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654668" y="4090948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40" y="0"/>
                </a:lnTo>
                <a:lnTo>
                  <a:pt x="3108960" y="274320"/>
                </a:lnTo>
                <a:lnTo>
                  <a:pt x="283464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Importancia del Diagnóstico Temprano</a:t>
            </a:r>
            <a:endParaRPr lang="en-US" sz="1600" b="1" dirty="0"/>
          </a:p>
        </p:txBody>
      </p:sp>
      <p:sp>
        <p:nvSpPr>
          <p:cNvPr id="16" name="Text 14"/>
          <p:cNvSpPr/>
          <p:nvPr/>
        </p:nvSpPr>
        <p:spPr>
          <a:xfrm>
            <a:off x="1050404" y="4304336"/>
            <a:ext cx="3108960" cy="1920240"/>
          </a:xfrm>
          <a:custGeom>
            <a:avLst/>
            <a:gdLst/>
            <a:ahLst/>
            <a:cxnLst/>
            <a:rect l="l" t="t" r="r" b="b"/>
            <a:pathLst>
              <a:path w="3108960" h="1920240">
                <a:moveTo>
                  <a:pt x="0" y="19202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457200" rIns="182880" bIns="0" rtlCol="0" anchor="t"/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Radiografía de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tórax</a:t>
            </a:r>
            <a:endParaRPr lang="en-US" sz="1400" dirty="0">
              <a:solidFill>
                <a:srgbClr val="000000"/>
              </a:solidFill>
              <a:latin typeface="Figtree" pitchFamily="34" charset="0"/>
              <a:ea typeface="Figtree" pitchFamily="34" charset="-122"/>
              <a:cs typeface="Figtree" pitchFamily="34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Tomografía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computada</a:t>
            </a:r>
            <a:endParaRPr lang="en-US" sz="1400" dirty="0">
              <a:solidFill>
                <a:srgbClr val="000000"/>
              </a:solidFill>
              <a:latin typeface="Figtree" pitchFamily="34" charset="0"/>
              <a:ea typeface="Figtree" pitchFamily="34" charset="-122"/>
              <a:cs typeface="Figtree" pitchFamily="34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Gasometría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arterial en insuficiencia respiratoria.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072203" y="4053403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40" y="0"/>
                </a:lnTo>
                <a:lnTo>
                  <a:pt x="3108960" y="274320"/>
                </a:lnTo>
                <a:lnTo>
                  <a:pt x="283464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Pruebas Complementarias</a:t>
            </a:r>
            <a:endParaRPr lang="en-US" sz="1600" b="1" dirty="0"/>
          </a:p>
        </p:txBody>
      </p:sp>
      <p:sp>
        <p:nvSpPr>
          <p:cNvPr id="18" name="Text 16"/>
          <p:cNvSpPr/>
          <p:nvPr/>
        </p:nvSpPr>
        <p:spPr>
          <a:xfrm>
            <a:off x="8442959" y="1730252"/>
            <a:ext cx="3108960" cy="1920240"/>
          </a:xfrm>
          <a:custGeom>
            <a:avLst/>
            <a:gdLst/>
            <a:ahLst/>
            <a:cxnLst/>
            <a:rect l="l" t="t" r="r" b="b"/>
            <a:pathLst>
              <a:path w="3108960" h="1920240">
                <a:moveTo>
                  <a:pt x="0" y="19202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Tabaquismo</a:t>
            </a:r>
            <a:endParaRPr lang="en-US" sz="1400" dirty="0">
              <a:solidFill>
                <a:srgbClr val="000000"/>
              </a:solidFill>
              <a:latin typeface="Figtree" pitchFamily="34" charset="0"/>
              <a:ea typeface="Figtree" pitchFamily="34" charset="-122"/>
              <a:cs typeface="Figtree" pitchFamily="34" charset="-120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Exposición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ocupacional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Contaminación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ambiental.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241173" y="1531064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40" y="0"/>
                </a:lnTo>
                <a:lnTo>
                  <a:pt x="3108960" y="274320"/>
                </a:lnTo>
                <a:lnTo>
                  <a:pt x="283464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Factores de Riesgo</a:t>
            </a:r>
            <a:endParaRPr lang="en-US" sz="1600" b="1" dirty="0"/>
          </a:p>
        </p:txBody>
      </p:sp>
      <p:sp>
        <p:nvSpPr>
          <p:cNvPr id="20" name="Text 18"/>
          <p:cNvSpPr/>
          <p:nvPr/>
        </p:nvSpPr>
        <p:spPr>
          <a:xfrm>
            <a:off x="4797370" y="1730252"/>
            <a:ext cx="3108960" cy="1920240"/>
          </a:xfrm>
          <a:custGeom>
            <a:avLst/>
            <a:gdLst/>
            <a:ahLst/>
            <a:cxnLst/>
            <a:rect l="l" t="t" r="r" b="b"/>
            <a:pathLst>
              <a:path w="3108960" h="1920240">
                <a:moveTo>
                  <a:pt x="0" y="19202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457200" rIns="182880" bIns="0" rtlCol="0" anchor="t"/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Disnea</a:t>
            </a:r>
            <a:endParaRPr lang="en-US" sz="1400" dirty="0">
              <a:solidFill>
                <a:srgbClr val="000000"/>
              </a:solidFill>
              <a:latin typeface="Figtree" pitchFamily="34" charset="0"/>
              <a:ea typeface="Figtree" pitchFamily="34" charset="-122"/>
              <a:cs typeface="Figtree" pitchFamily="34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Tos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crónica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 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Producción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de esputo.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4603210" y="1531064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40" y="0"/>
                </a:lnTo>
                <a:lnTo>
                  <a:pt x="3108960" y="274320"/>
                </a:lnTo>
                <a:lnTo>
                  <a:pt x="283464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Síntomas Principales</a:t>
            </a:r>
            <a:endParaRPr lang="en-US" sz="1600" b="1" dirty="0"/>
          </a:p>
        </p:txBody>
      </p:sp>
      <p:sp>
        <p:nvSpPr>
          <p:cNvPr id="22" name="Text 20"/>
          <p:cNvSpPr/>
          <p:nvPr/>
        </p:nvSpPr>
        <p:spPr>
          <a:xfrm>
            <a:off x="1151781" y="1730252"/>
            <a:ext cx="3108960" cy="1920240"/>
          </a:xfrm>
          <a:custGeom>
            <a:avLst/>
            <a:gdLst/>
            <a:ahLst/>
            <a:cxnLst/>
            <a:rect l="l" t="t" r="r" b="b"/>
            <a:pathLst>
              <a:path w="3108960" h="1920240">
                <a:moveTo>
                  <a:pt x="0" y="192024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Prueba diagnóstica esencial; confirmación cuando FEV1/FVC &lt; 70%.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949995" y="1531064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40" y="0"/>
                </a:lnTo>
                <a:lnTo>
                  <a:pt x="3108960" y="274320"/>
                </a:lnTo>
                <a:lnTo>
                  <a:pt x="283464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Espirometría</a:t>
            </a:r>
            <a:endParaRPr lang="en-US" sz="1600" b="1" dirty="0"/>
          </a:p>
        </p:txBody>
      </p:sp>
      <p:sp>
        <p:nvSpPr>
          <p:cNvPr id="24" name="Text 22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44879" y="1164617"/>
            <a:ext cx="10607040" cy="10672"/>
          </a:xfrm>
          <a:custGeom>
            <a:avLst/>
            <a:gdLst/>
            <a:ahLst/>
            <a:cxnLst/>
            <a:rect l="l" t="t" r="r" b="b"/>
            <a:pathLst>
              <a:path w="10607040" h="10672">
                <a:moveTo>
                  <a:pt x="0" y="0"/>
                </a:moveTo>
                <a:lnTo>
                  <a:pt x="106070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263378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-76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-7640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 flipH="1" flipV="1">
            <a:off x="944879" y="2652566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4593644" y="2652566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8241791" y="2652566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944879" y="1"/>
            <a:ext cx="10607040" cy="1034799"/>
          </a:xfrm>
          <a:custGeom>
            <a:avLst/>
            <a:gdLst/>
            <a:ahLst/>
            <a:cxnLst/>
            <a:rect l="l" t="t" r="r" b="b"/>
            <a:pathLst>
              <a:path w="10607040" h="1034799">
                <a:moveTo>
                  <a:pt x="0" y="1034799"/>
                </a:moveTo>
                <a:lnTo>
                  <a:pt x="0" y="0"/>
                </a:lnTo>
                <a:lnTo>
                  <a:pt x="10607040" y="0"/>
                </a:lnTo>
                <a:lnTo>
                  <a:pt x="1060704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Resumen del Tratamiento de EPOC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371753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944879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23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8442959" y="2201966"/>
            <a:ext cx="3108960" cy="3474720"/>
          </a:xfrm>
          <a:custGeom>
            <a:avLst/>
            <a:gdLst/>
            <a:ahLst/>
            <a:cxnLst/>
            <a:rect l="l" t="t" r="r" b="b"/>
            <a:pathLst>
              <a:path w="3108960" h="3474720">
                <a:moveTo>
                  <a:pt x="0" y="347472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3474720"/>
                </a:lnTo>
                <a:lnTo>
                  <a:pt x="0" y="347472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54864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Reducción de factores de riesgo, diagnóstico temprano y evaluación periódica de función pulmonar.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8241173" y="1922950"/>
            <a:ext cx="3108960" cy="731520"/>
          </a:xfrm>
          <a:custGeom>
            <a:avLst/>
            <a:gdLst/>
            <a:ahLst/>
            <a:cxnLst/>
            <a:rect l="l" t="t" r="r" b="b"/>
            <a:pathLst>
              <a:path w="3108960" h="731520">
                <a:moveTo>
                  <a:pt x="0" y="0"/>
                </a:moveTo>
                <a:lnTo>
                  <a:pt x="2743200" y="0"/>
                </a:lnTo>
                <a:lnTo>
                  <a:pt x="3108960" y="365760"/>
                </a:lnTo>
                <a:lnTo>
                  <a:pt x="2743200" y="731520"/>
                </a:lnTo>
                <a:lnTo>
                  <a:pt x="0" y="73152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9144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Prevención y Seguimiento</a:t>
            </a:r>
            <a:endParaRPr lang="en-US" sz="1600" b="1" dirty="0"/>
          </a:p>
        </p:txBody>
      </p:sp>
      <p:sp>
        <p:nvSpPr>
          <p:cNvPr id="14" name="Text 12"/>
          <p:cNvSpPr/>
          <p:nvPr/>
        </p:nvSpPr>
        <p:spPr>
          <a:xfrm>
            <a:off x="4671386" y="2221138"/>
            <a:ext cx="3108960" cy="3474720"/>
          </a:xfrm>
          <a:custGeom>
            <a:avLst/>
            <a:gdLst/>
            <a:ahLst/>
            <a:cxnLst/>
            <a:rect l="l" t="t" r="r" b="b"/>
            <a:pathLst>
              <a:path w="3108960" h="3474720">
                <a:moveTo>
                  <a:pt x="0" y="347472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3474720"/>
                </a:lnTo>
                <a:lnTo>
                  <a:pt x="0" y="347472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54864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Abandono del tabaco, oxigenoterapia en hipoxemia severa y rehabilitación pulmonar para mejorar calidad de vida.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593026" y="1922950"/>
            <a:ext cx="3108960" cy="731520"/>
          </a:xfrm>
          <a:custGeom>
            <a:avLst/>
            <a:gdLst/>
            <a:ahLst/>
            <a:cxnLst/>
            <a:rect l="l" t="t" r="r" b="b"/>
            <a:pathLst>
              <a:path w="3108960" h="731520">
                <a:moveTo>
                  <a:pt x="0" y="0"/>
                </a:moveTo>
                <a:lnTo>
                  <a:pt x="2743200" y="0"/>
                </a:lnTo>
                <a:lnTo>
                  <a:pt x="3108960" y="365760"/>
                </a:lnTo>
                <a:lnTo>
                  <a:pt x="2743200" y="731520"/>
                </a:lnTo>
                <a:lnTo>
                  <a:pt x="0" y="73152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9144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Tratamiento No Farmacológico</a:t>
            </a:r>
            <a:endParaRPr lang="en-US" sz="1600" b="1" dirty="0"/>
          </a:p>
        </p:txBody>
      </p:sp>
      <p:sp>
        <p:nvSpPr>
          <p:cNvPr id="16" name="Text 14"/>
          <p:cNvSpPr/>
          <p:nvPr/>
        </p:nvSpPr>
        <p:spPr>
          <a:xfrm>
            <a:off x="1146665" y="2201966"/>
            <a:ext cx="3108960" cy="3474720"/>
          </a:xfrm>
          <a:custGeom>
            <a:avLst/>
            <a:gdLst/>
            <a:ahLst/>
            <a:cxnLst/>
            <a:rect l="l" t="t" r="r" b="b"/>
            <a:pathLst>
              <a:path w="3108960" h="3474720">
                <a:moveTo>
                  <a:pt x="0" y="347472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3474720"/>
                </a:lnTo>
                <a:lnTo>
                  <a:pt x="0" y="347472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54864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Broncodilatadores (β2, anticolinérgicos) y corticosteroides inhalados en exacerbaciones frecuentes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944879" y="1922950"/>
            <a:ext cx="3108960" cy="731520"/>
          </a:xfrm>
          <a:custGeom>
            <a:avLst/>
            <a:gdLst/>
            <a:ahLst/>
            <a:cxnLst/>
            <a:rect l="l" t="t" r="r" b="b"/>
            <a:pathLst>
              <a:path w="3108960" h="731520">
                <a:moveTo>
                  <a:pt x="0" y="0"/>
                </a:moveTo>
                <a:lnTo>
                  <a:pt x="2743200" y="0"/>
                </a:lnTo>
                <a:lnTo>
                  <a:pt x="3108960" y="365760"/>
                </a:lnTo>
                <a:lnTo>
                  <a:pt x="2743200" y="731520"/>
                </a:lnTo>
                <a:lnTo>
                  <a:pt x="0" y="73152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9144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Tratamiento Farmacológico</a:t>
            </a:r>
            <a:endParaRPr lang="en-US" sz="1600" b="1" dirty="0"/>
          </a:p>
        </p:txBody>
      </p:sp>
      <p:sp>
        <p:nvSpPr>
          <p:cNvPr id="18" name="Text 16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7642" y="0"/>
            <a:ext cx="2750841" cy="6858000"/>
          </a:xfrm>
          <a:custGeom>
            <a:avLst/>
            <a:gdLst/>
            <a:ahLst/>
            <a:cxnLst/>
            <a:rect l="l" t="t" r="r" b="b"/>
            <a:pathLst>
              <a:path w="2750841" h="6858000">
                <a:moveTo>
                  <a:pt x="0" y="6858000"/>
                </a:moveTo>
                <a:lnTo>
                  <a:pt x="0" y="0"/>
                </a:lnTo>
                <a:lnTo>
                  <a:pt x="2750841" y="0"/>
                </a:lnTo>
                <a:lnTo>
                  <a:pt x="2750841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-7641" y="0"/>
            <a:ext cx="2750841" cy="6858000"/>
          </a:xfrm>
          <a:custGeom>
            <a:avLst/>
            <a:gdLst/>
            <a:ahLst/>
            <a:cxnLst/>
            <a:rect l="l" t="t" r="r" b="b"/>
            <a:pathLst>
              <a:path w="2750841" h="6858000">
                <a:moveTo>
                  <a:pt x="0" y="6858000"/>
                </a:moveTo>
                <a:lnTo>
                  <a:pt x="0" y="0"/>
                </a:lnTo>
                <a:lnTo>
                  <a:pt x="2750841" y="0"/>
                </a:lnTo>
                <a:lnTo>
                  <a:pt x="2750841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078480" y="1164617"/>
            <a:ext cx="8503920" cy="10672"/>
          </a:xfrm>
          <a:custGeom>
            <a:avLst/>
            <a:gdLst/>
            <a:ahLst/>
            <a:cxnLst/>
            <a:rect l="l" t="t" r="r" b="b"/>
            <a:pathLst>
              <a:path w="8503920" h="10672">
                <a:moveTo>
                  <a:pt x="0" y="0"/>
                </a:moveTo>
                <a:lnTo>
                  <a:pt x="850392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 flipH="1" flipV="1">
            <a:off x="3072388" y="206954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7546793" y="2071977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3072388" y="457508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 flipH="1" flipV="1">
            <a:off x="7546793" y="456888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3500231" y="6309360"/>
            <a:ext cx="7406640" cy="548640"/>
          </a:xfrm>
          <a:custGeom>
            <a:avLst/>
            <a:gdLst/>
            <a:ahLst/>
            <a:cxnLst/>
            <a:rect l="l" t="t" r="r" b="b"/>
            <a:pathLst>
              <a:path w="7406640" h="548640">
                <a:moveTo>
                  <a:pt x="0" y="548640"/>
                </a:moveTo>
                <a:lnTo>
                  <a:pt x="0" y="0"/>
                </a:lnTo>
                <a:lnTo>
                  <a:pt x="7406640" y="0"/>
                </a:lnTo>
                <a:lnTo>
                  <a:pt x="7406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3073356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24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3078480" y="1"/>
            <a:ext cx="8503920" cy="1034799"/>
          </a:xfrm>
          <a:custGeom>
            <a:avLst/>
            <a:gdLst/>
            <a:ahLst/>
            <a:cxnLst/>
            <a:rect l="l" t="t" r="r" b="b"/>
            <a:pathLst>
              <a:path w="8503920" h="1034799">
                <a:moveTo>
                  <a:pt x="0" y="1034799"/>
                </a:moveTo>
                <a:lnTo>
                  <a:pt x="0" y="0"/>
                </a:lnTo>
                <a:lnTo>
                  <a:pt x="8503920" y="0"/>
                </a:lnTo>
                <a:lnTo>
                  <a:pt x="850392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Resumen de la Prevención y Seguimiento de EPOC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7741920" y="4200710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0" y="201168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011680"/>
                </a:lnTo>
                <a:lnTo>
                  <a:pt x="0" y="201168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50292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Monitoreo de calidad de vida y ajustes en el manejo terapéutico.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546791" y="4032002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60" y="0"/>
                </a:lnTo>
                <a:lnTo>
                  <a:pt x="3840480" y="274320"/>
                </a:lnTo>
                <a:lnTo>
                  <a:pt x="356616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Seguimiento</a:t>
            </a:r>
            <a:endParaRPr lang="en-US" sz="1600" b="1" dirty="0"/>
          </a:p>
        </p:txBody>
      </p:sp>
      <p:sp>
        <p:nvSpPr>
          <p:cNvPr id="15" name="Text 13"/>
          <p:cNvSpPr/>
          <p:nvPr/>
        </p:nvSpPr>
        <p:spPr>
          <a:xfrm>
            <a:off x="3275139" y="4200710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0" y="201168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011680"/>
                </a:lnTo>
                <a:lnTo>
                  <a:pt x="0" y="201168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50292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Evaluación periódica de función pulmonar y adherencia al tratamiento.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072388" y="4032002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60" y="0"/>
                </a:lnTo>
                <a:lnTo>
                  <a:pt x="3840480" y="274320"/>
                </a:lnTo>
                <a:lnTo>
                  <a:pt x="356616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Vigilancia</a:t>
            </a:r>
            <a:endParaRPr lang="en-US" sz="1600" b="1" dirty="0"/>
          </a:p>
        </p:txBody>
      </p:sp>
      <p:sp>
        <p:nvSpPr>
          <p:cNvPr id="17" name="Text 15"/>
          <p:cNvSpPr/>
          <p:nvPr/>
        </p:nvSpPr>
        <p:spPr>
          <a:xfrm>
            <a:off x="7741920" y="1702207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0" y="201168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011680"/>
                </a:lnTo>
                <a:lnTo>
                  <a:pt x="0" y="201168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50292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Diagnóstico temprano en grupos de riesgo</a:t>
            </a: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546791" y="1533499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60" y="0"/>
                </a:lnTo>
                <a:lnTo>
                  <a:pt x="3840480" y="274320"/>
                </a:lnTo>
                <a:lnTo>
                  <a:pt x="356616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Prevención Secundaria</a:t>
            </a:r>
            <a:endParaRPr lang="en-US" sz="1600" b="1" dirty="0"/>
          </a:p>
        </p:txBody>
      </p:sp>
      <p:sp>
        <p:nvSpPr>
          <p:cNvPr id="19" name="Text 17"/>
          <p:cNvSpPr/>
          <p:nvPr/>
        </p:nvSpPr>
        <p:spPr>
          <a:xfrm>
            <a:off x="3275139" y="1699772"/>
            <a:ext cx="3840480" cy="2011680"/>
          </a:xfrm>
          <a:custGeom>
            <a:avLst/>
            <a:gdLst/>
            <a:ahLst/>
            <a:cxnLst/>
            <a:rect l="l" t="t" r="r" b="b"/>
            <a:pathLst>
              <a:path w="3840480" h="2011680">
                <a:moveTo>
                  <a:pt x="0" y="201168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2011680"/>
                </a:lnTo>
                <a:lnTo>
                  <a:pt x="0" y="201168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50292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Reducción de exposición a factores de riesgo (tabaquismo, contaminación).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072388" y="1531064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60" y="0"/>
                </a:lnTo>
                <a:lnTo>
                  <a:pt x="3840480" y="274320"/>
                </a:lnTo>
                <a:lnTo>
                  <a:pt x="356616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Prevención Primaria</a:t>
            </a:r>
            <a:endParaRPr lang="en-US" sz="1600" b="1" dirty="0"/>
          </a:p>
        </p:txBody>
      </p:sp>
      <p:sp>
        <p:nvSpPr>
          <p:cNvPr id="21" name="Text 19"/>
          <p:cNvSpPr/>
          <p:nvPr/>
        </p:nvSpPr>
        <p:spPr>
          <a:xfrm>
            <a:off x="3383623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441159" y="0"/>
            <a:ext cx="2750841" cy="6858000"/>
          </a:xfrm>
          <a:custGeom>
            <a:avLst/>
            <a:gdLst/>
            <a:ahLst/>
            <a:cxnLst/>
            <a:rect l="l" t="t" r="r" b="b"/>
            <a:pathLst>
              <a:path w="2750841" h="6858000">
                <a:moveTo>
                  <a:pt x="0" y="6858000"/>
                </a:moveTo>
                <a:lnTo>
                  <a:pt x="0" y="0"/>
                </a:lnTo>
                <a:lnTo>
                  <a:pt x="2750841" y="0"/>
                </a:lnTo>
                <a:lnTo>
                  <a:pt x="2750841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640080" y="1159605"/>
            <a:ext cx="8321040" cy="8159"/>
          </a:xfrm>
          <a:custGeom>
            <a:avLst/>
            <a:gdLst/>
            <a:ahLst/>
            <a:cxnLst/>
            <a:rect l="l" t="t" r="r" b="b"/>
            <a:pathLst>
              <a:path w="8321040" h="8159">
                <a:moveTo>
                  <a:pt x="0" y="0"/>
                </a:moveTo>
                <a:lnTo>
                  <a:pt x="83210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70559" y="1"/>
            <a:ext cx="8321040" cy="1034799"/>
          </a:xfrm>
          <a:custGeom>
            <a:avLst/>
            <a:gdLst/>
            <a:ahLst/>
            <a:cxnLst/>
            <a:rect l="l" t="t" r="r" b="b"/>
            <a:pathLst>
              <a:path w="8321040" h="1034799">
                <a:moveTo>
                  <a:pt x="0" y="1034799"/>
                </a:moveTo>
                <a:lnTo>
                  <a:pt x="0" y="0"/>
                </a:lnTo>
                <a:lnTo>
                  <a:pt x="8321040" y="0"/>
                </a:lnTo>
                <a:lnTo>
                  <a:pt x="832104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Espirometría en el Diagnóstico de EPOC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57765" y="6309360"/>
            <a:ext cx="7406640" cy="548640"/>
          </a:xfrm>
          <a:custGeom>
            <a:avLst/>
            <a:gdLst/>
            <a:ahLst/>
            <a:cxnLst/>
            <a:rect l="l" t="t" r="r" b="b"/>
            <a:pathLst>
              <a:path w="7406640" h="548640">
                <a:moveTo>
                  <a:pt x="0" y="548640"/>
                </a:moveTo>
                <a:lnTo>
                  <a:pt x="0" y="0"/>
                </a:lnTo>
                <a:lnTo>
                  <a:pt x="7406640" y="0"/>
                </a:lnTo>
                <a:lnTo>
                  <a:pt x="7406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9441159" y="0"/>
            <a:ext cx="2750841" cy="6858000"/>
          </a:xfrm>
          <a:custGeom>
            <a:avLst/>
            <a:gdLst/>
            <a:ahLst/>
            <a:cxnLst/>
            <a:rect l="l" t="t" r="r" b="b"/>
            <a:pathLst>
              <a:path w="2750841" h="6858000">
                <a:moveTo>
                  <a:pt x="0" y="6858000"/>
                </a:moveTo>
                <a:lnTo>
                  <a:pt x="0" y="0"/>
                </a:lnTo>
                <a:lnTo>
                  <a:pt x="2750841" y="0"/>
                </a:lnTo>
                <a:lnTo>
                  <a:pt x="2750841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354455" y="1481359"/>
            <a:ext cx="6246495" cy="565059"/>
          </a:xfrm>
          <a:custGeom>
            <a:avLst/>
            <a:gdLst/>
            <a:ahLst/>
            <a:cxnLst/>
            <a:rect l="l" t="t" r="r" b="b"/>
            <a:pathLst>
              <a:path w="6246495" h="565059">
                <a:moveTo>
                  <a:pt x="0" y="565059"/>
                </a:moveTo>
                <a:lnTo>
                  <a:pt x="0" y="0"/>
                </a:lnTo>
                <a:lnTo>
                  <a:pt x="6246495" y="0"/>
                </a:lnTo>
                <a:lnTo>
                  <a:pt x="6246495" y="565059"/>
                </a:lnTo>
                <a:lnTo>
                  <a:pt x="0" y="56505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Importancia de la Espirometría</a:t>
            </a:r>
            <a:endParaRPr lang="en-US" b="1" dirty="0"/>
          </a:p>
        </p:txBody>
      </p:sp>
      <p:sp>
        <p:nvSpPr>
          <p:cNvPr id="10" name="Text 8"/>
          <p:cNvSpPr/>
          <p:nvPr/>
        </p:nvSpPr>
        <p:spPr>
          <a:xfrm>
            <a:off x="1354455" y="2219325"/>
            <a:ext cx="6246495" cy="3846038"/>
          </a:xfrm>
          <a:custGeom>
            <a:avLst/>
            <a:gdLst/>
            <a:ahLst/>
            <a:cxnLst/>
            <a:rect l="l" t="t" r="r" b="b"/>
            <a:pathLst>
              <a:path w="6246495" h="3846038">
                <a:moveTo>
                  <a:pt x="0" y="3846038"/>
                </a:moveTo>
                <a:lnTo>
                  <a:pt x="0" y="0"/>
                </a:lnTo>
                <a:lnTo>
                  <a:pt x="6246495" y="0"/>
                </a:lnTo>
                <a:lnTo>
                  <a:pt x="6246495" y="3846038"/>
                </a:lnTo>
                <a:lnTo>
                  <a:pt x="0" y="3846038"/>
                </a:lnTo>
              </a:path>
            </a:pathLst>
          </a:custGeom>
          <a:noFill/>
          <a:ln/>
        </p:spPr>
        <p:txBody>
          <a:bodyPr wrap="square" lIns="0" tIns="9144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40080" y="148135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442959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BCCB0B3-1C34-58B8-8DB0-74E80D284ABD}"/>
              </a:ext>
            </a:extLst>
          </p:cNvPr>
          <p:cNvSpPr txBox="1"/>
          <p:nvPr/>
        </p:nvSpPr>
        <p:spPr>
          <a:xfrm>
            <a:off x="1242803" y="2044414"/>
            <a:ext cx="609414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Prueba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diagnóstica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escencial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para EPOC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Confirmación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: FEV1/FVC &lt; 70%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Identificación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limitación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crónica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progresiva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flujo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aéreo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-1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297679" y="1157457"/>
            <a:ext cx="7223760" cy="7082"/>
          </a:xfrm>
          <a:custGeom>
            <a:avLst/>
            <a:gdLst/>
            <a:ahLst/>
            <a:cxnLst/>
            <a:rect l="l" t="t" r="r" b="b"/>
            <a:pathLst>
              <a:path w="7223760" h="7082">
                <a:moveTo>
                  <a:pt x="0" y="0"/>
                </a:moveTo>
                <a:lnTo>
                  <a:pt x="72237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406264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-1" y="0"/>
            <a:ext cx="3840480" cy="6858000"/>
          </a:xfrm>
          <a:custGeom>
            <a:avLst/>
            <a:gdLst/>
            <a:ahLst/>
            <a:cxnLst/>
            <a:rect l="l" t="t" r="r" b="b"/>
            <a:pathLst>
              <a:path w="3840480" h="6858000">
                <a:moveTo>
                  <a:pt x="0" y="685800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t="56" b="56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297679" y="1"/>
            <a:ext cx="7257841" cy="1034799"/>
          </a:xfrm>
          <a:custGeom>
            <a:avLst/>
            <a:gdLst/>
            <a:ahLst/>
            <a:cxnLst/>
            <a:rect l="l" t="t" r="r" b="b"/>
            <a:pathLst>
              <a:path w="7257841" h="1034799">
                <a:moveTo>
                  <a:pt x="0" y="1034799"/>
                </a:moveTo>
                <a:lnTo>
                  <a:pt x="0" y="0"/>
                </a:lnTo>
                <a:lnTo>
                  <a:pt x="7257841" y="0"/>
                </a:lnTo>
                <a:lnTo>
                  <a:pt x="7257841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Justificación de la Importancia de la EPOC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4514639" y="6309360"/>
            <a:ext cx="6400800" cy="548640"/>
          </a:xfrm>
          <a:custGeom>
            <a:avLst/>
            <a:gdLst/>
            <a:ahLst/>
            <a:cxnLst/>
            <a:rect l="l" t="t" r="r" b="b"/>
            <a:pathLst>
              <a:path w="6400800" h="548640">
                <a:moveTo>
                  <a:pt x="0" y="548640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096049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168639" y="2786990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Limitación crónica y progresiva del flujo aéreo.</a:t>
            </a:r>
            <a:endParaRPr lang="en-US" sz="16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Aumento de hospitalizaciones y necesidad de atención médica.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168639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Impacto en la Calidad de Vida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168639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297680" y="2786990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297680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Problema de Salud Pública</a:t>
            </a:r>
            <a:endParaRPr lang="en-US" b="1" dirty="0"/>
          </a:p>
        </p:txBody>
      </p:sp>
      <p:sp>
        <p:nvSpPr>
          <p:cNvPr id="15" name="Text 13"/>
          <p:cNvSpPr/>
          <p:nvPr/>
        </p:nvSpPr>
        <p:spPr>
          <a:xfrm>
            <a:off x="4297679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14325" y="45720"/>
                </a:moveTo>
                <a:cubicBezTo>
                  <a:pt x="323826" y="45720"/>
                  <a:pt x="331470" y="53364"/>
                  <a:pt x="331470" y="62865"/>
                </a:cubicBezTo>
                <a:lnTo>
                  <a:pt x="331470" y="76438"/>
                </a:lnTo>
                <a:cubicBezTo>
                  <a:pt x="331470" y="103727"/>
                  <a:pt x="342328" y="129873"/>
                  <a:pt x="361617" y="149162"/>
                </a:cubicBezTo>
                <a:lnTo>
                  <a:pt x="376619" y="164163"/>
                </a:lnTo>
                <a:cubicBezTo>
                  <a:pt x="391620" y="179165"/>
                  <a:pt x="400050" y="199525"/>
                  <a:pt x="400050" y="220742"/>
                </a:cubicBezTo>
                <a:lnTo>
                  <a:pt x="400050" y="234315"/>
                </a:lnTo>
                <a:cubicBezTo>
                  <a:pt x="400050" y="243816"/>
                  <a:pt x="392406" y="251460"/>
                  <a:pt x="382905" y="251460"/>
                </a:cubicBezTo>
                <a:cubicBezTo>
                  <a:pt x="373404" y="251460"/>
                  <a:pt x="365760" y="243816"/>
                  <a:pt x="365760" y="234315"/>
                </a:cubicBezTo>
                <a:lnTo>
                  <a:pt x="365760" y="220742"/>
                </a:lnTo>
                <a:cubicBezTo>
                  <a:pt x="365760" y="208598"/>
                  <a:pt x="360974" y="196953"/>
                  <a:pt x="352401" y="188381"/>
                </a:cubicBezTo>
                <a:lnTo>
                  <a:pt x="337399" y="173379"/>
                </a:lnTo>
                <a:cubicBezTo>
                  <a:pt x="311610" y="147661"/>
                  <a:pt x="297180" y="112800"/>
                  <a:pt x="297180" y="76438"/>
                </a:cubicBezTo>
                <a:lnTo>
                  <a:pt x="297180" y="62865"/>
                </a:lnTo>
                <a:cubicBezTo>
                  <a:pt x="297180" y="53364"/>
                  <a:pt x="304824" y="45720"/>
                  <a:pt x="314325" y="45720"/>
                </a:cubicBezTo>
                <a:lnTo>
                  <a:pt x="314325" y="45720"/>
                </a:lnTo>
                <a:moveTo>
                  <a:pt x="440055" y="251460"/>
                </a:moveTo>
                <a:cubicBezTo>
                  <a:pt x="430554" y="251460"/>
                  <a:pt x="422910" y="243816"/>
                  <a:pt x="422910" y="234315"/>
                </a:cubicBezTo>
                <a:lnTo>
                  <a:pt x="422910" y="220742"/>
                </a:lnTo>
                <a:cubicBezTo>
                  <a:pt x="422910" y="193453"/>
                  <a:pt x="412052" y="167307"/>
                  <a:pt x="392763" y="148018"/>
                </a:cubicBezTo>
                <a:lnTo>
                  <a:pt x="377762" y="133017"/>
                </a:lnTo>
                <a:cubicBezTo>
                  <a:pt x="362760" y="118015"/>
                  <a:pt x="354330" y="97655"/>
                  <a:pt x="354330" y="76438"/>
                </a:cubicBezTo>
                <a:lnTo>
                  <a:pt x="354330" y="62865"/>
                </a:lnTo>
                <a:cubicBezTo>
                  <a:pt x="354330" y="53364"/>
                  <a:pt x="361974" y="45720"/>
                  <a:pt x="371475" y="45720"/>
                </a:cubicBezTo>
                <a:cubicBezTo>
                  <a:pt x="380976" y="45720"/>
                  <a:pt x="388620" y="53364"/>
                  <a:pt x="388620" y="62865"/>
                </a:cubicBezTo>
                <a:lnTo>
                  <a:pt x="388620" y="76438"/>
                </a:lnTo>
                <a:cubicBezTo>
                  <a:pt x="388620" y="88582"/>
                  <a:pt x="393406" y="100227"/>
                  <a:pt x="401979" y="108799"/>
                </a:cubicBezTo>
                <a:lnTo>
                  <a:pt x="416981" y="123801"/>
                </a:lnTo>
                <a:cubicBezTo>
                  <a:pt x="442698" y="149519"/>
                  <a:pt x="457129" y="184380"/>
                  <a:pt x="457129" y="220813"/>
                </a:cubicBezTo>
                <a:lnTo>
                  <a:pt x="457129" y="234386"/>
                </a:lnTo>
                <a:cubicBezTo>
                  <a:pt x="457129" y="243888"/>
                  <a:pt x="449485" y="251531"/>
                  <a:pt x="439984" y="251531"/>
                </a:cubicBezTo>
                <a:lnTo>
                  <a:pt x="440055" y="251460"/>
                </a:lnTo>
                <a:moveTo>
                  <a:pt x="400050" y="314325"/>
                </a:moveTo>
                <a:lnTo>
                  <a:pt x="400050" y="394335"/>
                </a:lnTo>
                <a:cubicBezTo>
                  <a:pt x="400050" y="403836"/>
                  <a:pt x="392406" y="411480"/>
                  <a:pt x="382905" y="411480"/>
                </a:cubicBezTo>
                <a:cubicBezTo>
                  <a:pt x="373404" y="411480"/>
                  <a:pt x="365760" y="403836"/>
                  <a:pt x="365760" y="394335"/>
                </a:cubicBezTo>
                <a:lnTo>
                  <a:pt x="365760" y="314325"/>
                </a:lnTo>
                <a:cubicBezTo>
                  <a:pt x="365760" y="304824"/>
                  <a:pt x="373404" y="297180"/>
                  <a:pt x="382905" y="297180"/>
                </a:cubicBezTo>
                <a:cubicBezTo>
                  <a:pt x="392406" y="297180"/>
                  <a:pt x="400050" y="304824"/>
                  <a:pt x="400050" y="314325"/>
                </a:cubicBezTo>
                <a:moveTo>
                  <a:pt x="457200" y="314325"/>
                </a:moveTo>
                <a:lnTo>
                  <a:pt x="457200" y="394335"/>
                </a:lnTo>
                <a:cubicBezTo>
                  <a:pt x="457200" y="403836"/>
                  <a:pt x="449556" y="411480"/>
                  <a:pt x="440055" y="411480"/>
                </a:cubicBezTo>
                <a:cubicBezTo>
                  <a:pt x="430554" y="411480"/>
                  <a:pt x="422910" y="403836"/>
                  <a:pt x="422910" y="394335"/>
                </a:cubicBezTo>
                <a:lnTo>
                  <a:pt x="422910" y="314325"/>
                </a:lnTo>
                <a:cubicBezTo>
                  <a:pt x="422910" y="304824"/>
                  <a:pt x="430554" y="297180"/>
                  <a:pt x="440055" y="297180"/>
                </a:cubicBezTo>
                <a:cubicBezTo>
                  <a:pt x="449556" y="297180"/>
                  <a:pt x="457200" y="304824"/>
                  <a:pt x="457200" y="314325"/>
                </a:cubicBezTo>
                <a:moveTo>
                  <a:pt x="160020" y="377190"/>
                </a:moveTo>
                <a:lnTo>
                  <a:pt x="308610" y="377190"/>
                </a:lnTo>
                <a:lnTo>
                  <a:pt x="308610" y="331470"/>
                </a:lnTo>
                <a:lnTo>
                  <a:pt x="160020" y="331470"/>
                </a:lnTo>
                <a:lnTo>
                  <a:pt x="160020" y="377190"/>
                </a:lnTo>
                <a:moveTo>
                  <a:pt x="0" y="342900"/>
                </a:moveTo>
                <a:cubicBezTo>
                  <a:pt x="0" y="317683"/>
                  <a:pt x="20503" y="297180"/>
                  <a:pt x="45720" y="297180"/>
                </a:cubicBezTo>
                <a:lnTo>
                  <a:pt x="320040" y="297180"/>
                </a:lnTo>
                <a:cubicBezTo>
                  <a:pt x="332684" y="297180"/>
                  <a:pt x="342900" y="307396"/>
                  <a:pt x="342900" y="320040"/>
                </a:cubicBezTo>
                <a:lnTo>
                  <a:pt x="342900" y="388620"/>
                </a:lnTo>
                <a:cubicBezTo>
                  <a:pt x="342900" y="401264"/>
                  <a:pt x="332684" y="411480"/>
                  <a:pt x="320040" y="411480"/>
                </a:cubicBezTo>
                <a:lnTo>
                  <a:pt x="45720" y="411480"/>
                </a:lnTo>
                <a:cubicBezTo>
                  <a:pt x="20503" y="411480"/>
                  <a:pt x="0" y="390977"/>
                  <a:pt x="0" y="365760"/>
                </a:cubicBezTo>
                <a:lnTo>
                  <a:pt x="0" y="34290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0E3E1F3-CB4E-FF3E-C850-B414201310F6}"/>
              </a:ext>
            </a:extLst>
          </p:cNvPr>
          <p:cNvSpPr txBox="1"/>
          <p:nvPr/>
        </p:nvSpPr>
        <p:spPr>
          <a:xfrm>
            <a:off x="4204009" y="2890391"/>
            <a:ext cx="347695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Alta </a:t>
            </a:r>
            <a:r>
              <a:rPr lang="en-US" sz="18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morbilidad</a:t>
            </a: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mortalidad</a:t>
            </a: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8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Asociada</a:t>
            </a: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principalmente</a:t>
            </a: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</a:t>
            </a: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tabaquismo</a:t>
            </a: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exposición</a:t>
            </a: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contaminantes</a:t>
            </a:r>
            <a:r>
              <a:rPr lang="en-US" sz="1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21191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3326933" y="2401928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803577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946925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640079" y="1"/>
            <a:ext cx="10915441" cy="1034799"/>
          </a:xfrm>
          <a:custGeom>
            <a:avLst/>
            <a:gdLst/>
            <a:ahLst/>
            <a:cxnLst/>
            <a:rect l="l" t="t" r="r" b="b"/>
            <a:pathLst>
              <a:path w="10915441" h="1034799">
                <a:moveTo>
                  <a:pt x="0" y="1034799"/>
                </a:moveTo>
                <a:lnTo>
                  <a:pt x="0" y="0"/>
                </a:lnTo>
                <a:lnTo>
                  <a:pt x="10915441" y="0"/>
                </a:lnTo>
                <a:lnTo>
                  <a:pt x="10915441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Diagnóstico de la EPOC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803577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9"/>
                </a:moveTo>
                <a:cubicBezTo>
                  <a:pt x="822960" y="638654"/>
                  <a:pt x="638734" y="822857"/>
                  <a:pt x="411480" y="822857"/>
                </a:cubicBezTo>
                <a:cubicBezTo>
                  <a:pt x="184226" y="822857"/>
                  <a:pt x="0" y="638654"/>
                  <a:pt x="0" y="411429"/>
                </a:cubicBezTo>
                <a:cubicBezTo>
                  <a:pt x="0" y="184203"/>
                  <a:pt x="184226" y="0"/>
                  <a:pt x="411480" y="0"/>
                </a:cubicBezTo>
                <a:cubicBezTo>
                  <a:pt x="638734" y="0"/>
                  <a:pt x="822960" y="184203"/>
                  <a:pt x="822960" y="411429"/>
                </a:cubicBezTo>
              </a:path>
            </a:pathLst>
          </a:custGeom>
          <a:solidFill>
            <a:srgbClr val="FFFFFF"/>
          </a:solidFill>
          <a:ln w="50800">
            <a:solidFill>
              <a:srgbClr val="0C53B7"/>
            </a:solidFill>
          </a:ln>
          <a:effectLst>
            <a:outerShdw blurRad="200025" dist="38100" dir="2700000" algn="bl" rotWithShape="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3369977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9"/>
                </a:moveTo>
                <a:cubicBezTo>
                  <a:pt x="822960" y="638654"/>
                  <a:pt x="638734" y="822857"/>
                  <a:pt x="411480" y="822857"/>
                </a:cubicBezTo>
                <a:cubicBezTo>
                  <a:pt x="184226" y="822857"/>
                  <a:pt x="0" y="638654"/>
                  <a:pt x="0" y="411429"/>
                </a:cubicBezTo>
                <a:cubicBezTo>
                  <a:pt x="0" y="184203"/>
                  <a:pt x="184226" y="0"/>
                  <a:pt x="411480" y="0"/>
                </a:cubicBezTo>
                <a:cubicBezTo>
                  <a:pt x="638734" y="0"/>
                  <a:pt x="822960" y="184203"/>
                  <a:pt x="822960" y="411429"/>
                </a:cubicBezTo>
              </a:path>
            </a:pathLst>
          </a:custGeom>
          <a:solidFill>
            <a:srgbClr val="FFFFFF"/>
          </a:solidFill>
          <a:ln w="50800">
            <a:solidFill>
              <a:srgbClr val="1570EF"/>
            </a:solidFill>
          </a:ln>
          <a:effectLst>
            <a:outerShdw blurRad="200025" dist="38100" dir="2700000" algn="bl" rotWithShape="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946925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9"/>
                </a:moveTo>
                <a:cubicBezTo>
                  <a:pt x="822960" y="638654"/>
                  <a:pt x="638734" y="822857"/>
                  <a:pt x="411480" y="822857"/>
                </a:cubicBezTo>
                <a:cubicBezTo>
                  <a:pt x="184226" y="822857"/>
                  <a:pt x="0" y="638654"/>
                  <a:pt x="0" y="411429"/>
                </a:cubicBezTo>
                <a:cubicBezTo>
                  <a:pt x="0" y="184203"/>
                  <a:pt x="184226" y="0"/>
                  <a:pt x="411480" y="0"/>
                </a:cubicBezTo>
                <a:cubicBezTo>
                  <a:pt x="638734" y="0"/>
                  <a:pt x="822960" y="184203"/>
                  <a:pt x="822960" y="411429"/>
                </a:cubicBezTo>
              </a:path>
            </a:pathLst>
          </a:custGeom>
          <a:solidFill>
            <a:srgbClr val="FFFFFF"/>
          </a:solidFill>
          <a:ln w="50800">
            <a:solidFill>
              <a:srgbClr val="0C53B7"/>
            </a:solidFill>
          </a:ln>
          <a:effectLst>
            <a:outerShdw blurRad="200025" dist="38100" dir="2700000" algn="bl" rotWithShape="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8521191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9"/>
                </a:moveTo>
                <a:cubicBezTo>
                  <a:pt x="822960" y="638654"/>
                  <a:pt x="638734" y="822857"/>
                  <a:pt x="411480" y="822857"/>
                </a:cubicBezTo>
                <a:cubicBezTo>
                  <a:pt x="184226" y="822857"/>
                  <a:pt x="0" y="638654"/>
                  <a:pt x="0" y="411429"/>
                </a:cubicBezTo>
                <a:cubicBezTo>
                  <a:pt x="0" y="184203"/>
                  <a:pt x="184226" y="0"/>
                  <a:pt x="411480" y="0"/>
                </a:cubicBezTo>
                <a:cubicBezTo>
                  <a:pt x="638734" y="0"/>
                  <a:pt x="822960" y="184203"/>
                  <a:pt x="822960" y="411429"/>
                </a:cubicBezTo>
              </a:path>
            </a:pathLst>
          </a:custGeom>
          <a:solidFill>
            <a:srgbClr val="FFFFFF"/>
          </a:solidFill>
          <a:ln w="50800">
            <a:solidFill>
              <a:srgbClr val="0C53B7"/>
            </a:solidFill>
          </a:ln>
          <a:effectLst>
            <a:outerShdw blurRad="200025" dist="38100" dir="2700000" algn="bl" rotWithShape="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9450274" y="3248813"/>
            <a:ext cx="2105246" cy="1325828"/>
          </a:xfrm>
          <a:custGeom>
            <a:avLst/>
            <a:gdLst/>
            <a:ahLst/>
            <a:cxnLst/>
            <a:rect l="l" t="t" r="r" b="b"/>
            <a:pathLst>
              <a:path w="1547347" h="1325828">
                <a:moveTo>
                  <a:pt x="0" y="1325828"/>
                </a:moveTo>
                <a:lnTo>
                  <a:pt x="0" y="0"/>
                </a:lnTo>
                <a:lnTo>
                  <a:pt x="1547347" y="0"/>
                </a:lnTo>
                <a:lnTo>
                  <a:pt x="1547347" y="1325828"/>
                </a:lnTo>
                <a:lnTo>
                  <a:pt x="0" y="1325828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285750" indent="-28575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Radiografía de tórax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Tomografía computada (casos específicos)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Gasometría arterial (insuficiencia respiratoria</a:t>
            </a: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)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9450274" y="2745608"/>
            <a:ext cx="1554480" cy="411653"/>
          </a:xfrm>
          <a:custGeom>
            <a:avLst/>
            <a:gdLst/>
            <a:ahLst/>
            <a:cxnLst/>
            <a:rect l="l" t="t" r="r" b="b"/>
            <a:pathLst>
              <a:path w="1554480" h="411653">
                <a:moveTo>
                  <a:pt x="0" y="411653"/>
                </a:moveTo>
                <a:lnTo>
                  <a:pt x="0" y="0"/>
                </a:lnTo>
                <a:lnTo>
                  <a:pt x="1554480" y="0"/>
                </a:lnTo>
                <a:lnTo>
                  <a:pt x="15544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Pruebas complementarias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749791" y="34773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7145" y="22860"/>
                </a:moveTo>
                <a:cubicBezTo>
                  <a:pt x="7644" y="22860"/>
                  <a:pt x="0" y="30504"/>
                  <a:pt x="0" y="40005"/>
                </a:cubicBezTo>
                <a:cubicBezTo>
                  <a:pt x="0" y="49506"/>
                  <a:pt x="7644" y="57150"/>
                  <a:pt x="17145" y="57150"/>
                </a:cubicBezTo>
                <a:lnTo>
                  <a:pt x="22860" y="57150"/>
                </a:lnTo>
                <a:lnTo>
                  <a:pt x="22860" y="308610"/>
                </a:lnTo>
                <a:lnTo>
                  <a:pt x="17145" y="308610"/>
                </a:lnTo>
                <a:cubicBezTo>
                  <a:pt x="7644" y="308610"/>
                  <a:pt x="0" y="316254"/>
                  <a:pt x="0" y="325755"/>
                </a:cubicBezTo>
                <a:cubicBezTo>
                  <a:pt x="0" y="335256"/>
                  <a:pt x="7644" y="342900"/>
                  <a:pt x="17145" y="342900"/>
                </a:cubicBezTo>
                <a:lnTo>
                  <a:pt x="40005" y="342900"/>
                </a:lnTo>
                <a:lnTo>
                  <a:pt x="325755" y="342900"/>
                </a:lnTo>
                <a:lnTo>
                  <a:pt x="348615" y="342900"/>
                </a:lnTo>
                <a:cubicBezTo>
                  <a:pt x="358116" y="342900"/>
                  <a:pt x="365760" y="335256"/>
                  <a:pt x="365760" y="325755"/>
                </a:cubicBezTo>
                <a:cubicBezTo>
                  <a:pt x="365760" y="316254"/>
                  <a:pt x="358116" y="308610"/>
                  <a:pt x="348615" y="308610"/>
                </a:cubicBezTo>
                <a:lnTo>
                  <a:pt x="342900" y="308610"/>
                </a:lnTo>
                <a:lnTo>
                  <a:pt x="342900" y="57150"/>
                </a:lnTo>
                <a:lnTo>
                  <a:pt x="348615" y="57150"/>
                </a:lnTo>
                <a:cubicBezTo>
                  <a:pt x="358116" y="57150"/>
                  <a:pt x="365760" y="49506"/>
                  <a:pt x="365760" y="40005"/>
                </a:cubicBezTo>
                <a:cubicBezTo>
                  <a:pt x="365760" y="30504"/>
                  <a:pt x="358116" y="22860"/>
                  <a:pt x="348615" y="22860"/>
                </a:cubicBezTo>
                <a:lnTo>
                  <a:pt x="325755" y="22860"/>
                </a:lnTo>
                <a:lnTo>
                  <a:pt x="40005" y="22860"/>
                </a:lnTo>
                <a:lnTo>
                  <a:pt x="17145" y="22860"/>
                </a:lnTo>
                <a:moveTo>
                  <a:pt x="57150" y="308610"/>
                </a:moveTo>
                <a:lnTo>
                  <a:pt x="57150" y="57150"/>
                </a:lnTo>
                <a:lnTo>
                  <a:pt x="308610" y="57150"/>
                </a:lnTo>
                <a:lnTo>
                  <a:pt x="308610" y="308610"/>
                </a:lnTo>
                <a:lnTo>
                  <a:pt x="57150" y="308610"/>
                </a:lnTo>
                <a:moveTo>
                  <a:pt x="182880" y="68580"/>
                </a:moveTo>
                <a:cubicBezTo>
                  <a:pt x="176594" y="68580"/>
                  <a:pt x="171450" y="73724"/>
                  <a:pt x="171450" y="80010"/>
                </a:cubicBezTo>
                <a:lnTo>
                  <a:pt x="171450" y="102870"/>
                </a:lnTo>
                <a:lnTo>
                  <a:pt x="125730" y="102870"/>
                </a:lnTo>
                <a:cubicBezTo>
                  <a:pt x="119443" y="102870"/>
                  <a:pt x="114300" y="108014"/>
                  <a:pt x="114300" y="114300"/>
                </a:cubicBezTo>
                <a:cubicBezTo>
                  <a:pt x="114300" y="120587"/>
                  <a:pt x="119443" y="125730"/>
                  <a:pt x="125730" y="125730"/>
                </a:cubicBezTo>
                <a:lnTo>
                  <a:pt x="171450" y="125730"/>
                </a:lnTo>
                <a:lnTo>
                  <a:pt x="171450" y="148590"/>
                </a:lnTo>
                <a:lnTo>
                  <a:pt x="102870" y="148590"/>
                </a:lnTo>
                <a:cubicBezTo>
                  <a:pt x="96584" y="148590"/>
                  <a:pt x="91440" y="153734"/>
                  <a:pt x="91440" y="160020"/>
                </a:cubicBezTo>
                <a:cubicBezTo>
                  <a:pt x="91440" y="166307"/>
                  <a:pt x="96584" y="171450"/>
                  <a:pt x="102870" y="171450"/>
                </a:cubicBezTo>
                <a:lnTo>
                  <a:pt x="171450" y="171450"/>
                </a:lnTo>
                <a:lnTo>
                  <a:pt x="171450" y="210455"/>
                </a:lnTo>
                <a:lnTo>
                  <a:pt x="135088" y="196453"/>
                </a:lnTo>
                <a:cubicBezTo>
                  <a:pt x="131374" y="195024"/>
                  <a:pt x="127516" y="194310"/>
                  <a:pt x="123515" y="194310"/>
                </a:cubicBezTo>
                <a:lnTo>
                  <a:pt x="122015" y="194310"/>
                </a:lnTo>
                <a:cubicBezTo>
                  <a:pt x="105156" y="194310"/>
                  <a:pt x="91440" y="208026"/>
                  <a:pt x="91440" y="224885"/>
                </a:cubicBezTo>
                <a:cubicBezTo>
                  <a:pt x="91440" y="231743"/>
                  <a:pt x="93726" y="238387"/>
                  <a:pt x="97941" y="243745"/>
                </a:cubicBezTo>
                <a:lnTo>
                  <a:pt x="110942" y="260318"/>
                </a:lnTo>
                <a:cubicBezTo>
                  <a:pt x="117872" y="269177"/>
                  <a:pt x="128516" y="274320"/>
                  <a:pt x="139732" y="274320"/>
                </a:cubicBezTo>
                <a:lnTo>
                  <a:pt x="226028" y="274320"/>
                </a:lnTo>
                <a:cubicBezTo>
                  <a:pt x="237244" y="274320"/>
                  <a:pt x="247888" y="269177"/>
                  <a:pt x="254818" y="260318"/>
                </a:cubicBezTo>
                <a:lnTo>
                  <a:pt x="267819" y="243745"/>
                </a:lnTo>
                <a:cubicBezTo>
                  <a:pt x="272034" y="238387"/>
                  <a:pt x="274320" y="231743"/>
                  <a:pt x="274320" y="224885"/>
                </a:cubicBezTo>
                <a:cubicBezTo>
                  <a:pt x="274320" y="208026"/>
                  <a:pt x="260604" y="194310"/>
                  <a:pt x="243745" y="194310"/>
                </a:cubicBezTo>
                <a:lnTo>
                  <a:pt x="242173" y="194310"/>
                </a:lnTo>
                <a:cubicBezTo>
                  <a:pt x="238244" y="194310"/>
                  <a:pt x="234315" y="195024"/>
                  <a:pt x="230600" y="196453"/>
                </a:cubicBezTo>
                <a:lnTo>
                  <a:pt x="194310" y="210455"/>
                </a:lnTo>
                <a:lnTo>
                  <a:pt x="194310" y="171450"/>
                </a:lnTo>
                <a:lnTo>
                  <a:pt x="262890" y="171450"/>
                </a:lnTo>
                <a:cubicBezTo>
                  <a:pt x="269177" y="171450"/>
                  <a:pt x="274320" y="166307"/>
                  <a:pt x="274320" y="160020"/>
                </a:cubicBezTo>
                <a:cubicBezTo>
                  <a:pt x="274320" y="153734"/>
                  <a:pt x="269177" y="148590"/>
                  <a:pt x="262890" y="148590"/>
                </a:cubicBezTo>
                <a:lnTo>
                  <a:pt x="194310" y="148590"/>
                </a:lnTo>
                <a:lnTo>
                  <a:pt x="194310" y="125730"/>
                </a:lnTo>
                <a:lnTo>
                  <a:pt x="240030" y="125730"/>
                </a:lnTo>
                <a:cubicBezTo>
                  <a:pt x="246317" y="125730"/>
                  <a:pt x="251460" y="120587"/>
                  <a:pt x="251460" y="114300"/>
                </a:cubicBezTo>
                <a:cubicBezTo>
                  <a:pt x="251460" y="108014"/>
                  <a:pt x="246317" y="102870"/>
                  <a:pt x="240030" y="102870"/>
                </a:cubicBezTo>
                <a:lnTo>
                  <a:pt x="194310" y="102870"/>
                </a:lnTo>
                <a:lnTo>
                  <a:pt x="194310" y="80010"/>
                </a:lnTo>
                <a:cubicBezTo>
                  <a:pt x="194310" y="73724"/>
                  <a:pt x="189167" y="68580"/>
                  <a:pt x="182880" y="68580"/>
                </a:cubicBezTo>
                <a:lnTo>
                  <a:pt x="182880" y="68580"/>
                </a:lnTo>
                <a:moveTo>
                  <a:pt x="148590" y="228600"/>
                </a:moveTo>
                <a:cubicBezTo>
                  <a:pt x="154903" y="228600"/>
                  <a:pt x="160020" y="233717"/>
                  <a:pt x="160020" y="240030"/>
                </a:cubicBezTo>
                <a:cubicBezTo>
                  <a:pt x="160020" y="246343"/>
                  <a:pt x="154903" y="251460"/>
                  <a:pt x="148590" y="251460"/>
                </a:cubicBezTo>
                <a:cubicBezTo>
                  <a:pt x="142277" y="251460"/>
                  <a:pt x="137160" y="246343"/>
                  <a:pt x="137160" y="240030"/>
                </a:cubicBezTo>
                <a:cubicBezTo>
                  <a:pt x="137160" y="233717"/>
                  <a:pt x="142277" y="228600"/>
                  <a:pt x="148590" y="228600"/>
                </a:cubicBezTo>
                <a:lnTo>
                  <a:pt x="148590" y="228600"/>
                </a:lnTo>
                <a:moveTo>
                  <a:pt x="205740" y="240030"/>
                </a:moveTo>
                <a:cubicBezTo>
                  <a:pt x="205740" y="233717"/>
                  <a:pt x="210857" y="228600"/>
                  <a:pt x="217170" y="228600"/>
                </a:cubicBezTo>
                <a:cubicBezTo>
                  <a:pt x="223483" y="228600"/>
                  <a:pt x="228600" y="233717"/>
                  <a:pt x="228600" y="240030"/>
                </a:cubicBezTo>
                <a:cubicBezTo>
                  <a:pt x="228600" y="246343"/>
                  <a:pt x="223483" y="251460"/>
                  <a:pt x="217170" y="251460"/>
                </a:cubicBezTo>
                <a:cubicBezTo>
                  <a:pt x="210857" y="251460"/>
                  <a:pt x="205740" y="246343"/>
                  <a:pt x="205740" y="240030"/>
                </a:cubicBez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858647" y="3248817"/>
            <a:ext cx="1387027" cy="1325828"/>
          </a:xfrm>
          <a:custGeom>
            <a:avLst/>
            <a:gdLst/>
            <a:ahLst/>
            <a:cxnLst/>
            <a:rect l="l" t="t" r="r" b="b"/>
            <a:pathLst>
              <a:path w="1547347" h="1325828">
                <a:moveTo>
                  <a:pt x="0" y="1325828"/>
                </a:moveTo>
                <a:lnTo>
                  <a:pt x="0" y="0"/>
                </a:lnTo>
                <a:lnTo>
                  <a:pt x="1547347" y="0"/>
                </a:lnTo>
                <a:lnTo>
                  <a:pt x="1547347" y="1325828"/>
                </a:lnTo>
                <a:lnTo>
                  <a:pt x="0" y="1325828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285750" indent="-28575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Tabaquismo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Exposición ocupacional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Contaminación ambiental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901527" y="2745608"/>
            <a:ext cx="1554480" cy="411653"/>
          </a:xfrm>
          <a:custGeom>
            <a:avLst/>
            <a:gdLst/>
            <a:ahLst/>
            <a:cxnLst/>
            <a:rect l="l" t="t" r="r" b="b"/>
            <a:pathLst>
              <a:path w="1554480" h="411653">
                <a:moveTo>
                  <a:pt x="0" y="411653"/>
                </a:moveTo>
                <a:lnTo>
                  <a:pt x="0" y="0"/>
                </a:lnTo>
                <a:lnTo>
                  <a:pt x="1554480" y="0"/>
                </a:lnTo>
                <a:lnTo>
                  <a:pt x="15544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Factores de riesgo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175525" y="34773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51460" y="36576"/>
                </a:moveTo>
                <a:cubicBezTo>
                  <a:pt x="259061" y="36576"/>
                  <a:pt x="265176" y="42691"/>
                  <a:pt x="265176" y="50292"/>
                </a:cubicBezTo>
                <a:lnTo>
                  <a:pt x="265176" y="61150"/>
                </a:lnTo>
                <a:cubicBezTo>
                  <a:pt x="265176" y="82982"/>
                  <a:pt x="273863" y="103899"/>
                  <a:pt x="289293" y="119329"/>
                </a:cubicBezTo>
                <a:lnTo>
                  <a:pt x="301295" y="131331"/>
                </a:lnTo>
                <a:cubicBezTo>
                  <a:pt x="313296" y="143332"/>
                  <a:pt x="320040" y="159620"/>
                  <a:pt x="320040" y="176594"/>
                </a:cubicBezTo>
                <a:lnTo>
                  <a:pt x="320040" y="187452"/>
                </a:lnTo>
                <a:cubicBezTo>
                  <a:pt x="320040" y="195053"/>
                  <a:pt x="313925" y="201168"/>
                  <a:pt x="306324" y="201168"/>
                </a:cubicBezTo>
                <a:cubicBezTo>
                  <a:pt x="298723" y="201168"/>
                  <a:pt x="292608" y="195053"/>
                  <a:pt x="292608" y="187452"/>
                </a:cubicBezTo>
                <a:lnTo>
                  <a:pt x="292608" y="176594"/>
                </a:lnTo>
                <a:cubicBezTo>
                  <a:pt x="292608" y="166878"/>
                  <a:pt x="288779" y="157563"/>
                  <a:pt x="281921" y="150705"/>
                </a:cubicBezTo>
                <a:lnTo>
                  <a:pt x="269919" y="138703"/>
                </a:lnTo>
                <a:cubicBezTo>
                  <a:pt x="249288" y="118129"/>
                  <a:pt x="237744" y="90240"/>
                  <a:pt x="237744" y="61151"/>
                </a:cubicBezTo>
                <a:lnTo>
                  <a:pt x="237744" y="50292"/>
                </a:lnTo>
                <a:cubicBezTo>
                  <a:pt x="237744" y="42691"/>
                  <a:pt x="243859" y="36576"/>
                  <a:pt x="251460" y="36576"/>
                </a:cubicBezTo>
                <a:lnTo>
                  <a:pt x="251460" y="36576"/>
                </a:lnTo>
                <a:moveTo>
                  <a:pt x="352044" y="201168"/>
                </a:moveTo>
                <a:cubicBezTo>
                  <a:pt x="344443" y="201168"/>
                  <a:pt x="338328" y="195053"/>
                  <a:pt x="338328" y="187452"/>
                </a:cubicBezTo>
                <a:lnTo>
                  <a:pt x="338328" y="176594"/>
                </a:lnTo>
                <a:cubicBezTo>
                  <a:pt x="338328" y="154762"/>
                  <a:pt x="329641" y="133845"/>
                  <a:pt x="314211" y="118415"/>
                </a:cubicBezTo>
                <a:lnTo>
                  <a:pt x="302209" y="106413"/>
                </a:lnTo>
                <a:cubicBezTo>
                  <a:pt x="290208" y="94412"/>
                  <a:pt x="283464" y="78124"/>
                  <a:pt x="283464" y="61150"/>
                </a:cubicBezTo>
                <a:lnTo>
                  <a:pt x="283464" y="50292"/>
                </a:lnTo>
                <a:cubicBezTo>
                  <a:pt x="283464" y="42691"/>
                  <a:pt x="289579" y="36576"/>
                  <a:pt x="297180" y="36576"/>
                </a:cubicBezTo>
                <a:cubicBezTo>
                  <a:pt x="304781" y="36576"/>
                  <a:pt x="310896" y="42691"/>
                  <a:pt x="310896" y="50292"/>
                </a:cubicBezTo>
                <a:lnTo>
                  <a:pt x="310896" y="61150"/>
                </a:lnTo>
                <a:cubicBezTo>
                  <a:pt x="310896" y="70866"/>
                  <a:pt x="314725" y="80181"/>
                  <a:pt x="321583" y="87039"/>
                </a:cubicBezTo>
                <a:lnTo>
                  <a:pt x="333585" y="99041"/>
                </a:lnTo>
                <a:cubicBezTo>
                  <a:pt x="354159" y="119615"/>
                  <a:pt x="365703" y="147504"/>
                  <a:pt x="365703" y="176651"/>
                </a:cubicBezTo>
                <a:lnTo>
                  <a:pt x="365703" y="187509"/>
                </a:lnTo>
                <a:cubicBezTo>
                  <a:pt x="365703" y="195110"/>
                  <a:pt x="359588" y="201225"/>
                  <a:pt x="351987" y="201225"/>
                </a:cubicBezTo>
                <a:lnTo>
                  <a:pt x="352044" y="201168"/>
                </a:lnTo>
                <a:moveTo>
                  <a:pt x="320040" y="251460"/>
                </a:moveTo>
                <a:lnTo>
                  <a:pt x="320040" y="315468"/>
                </a:lnTo>
                <a:cubicBezTo>
                  <a:pt x="320040" y="323069"/>
                  <a:pt x="313925" y="329184"/>
                  <a:pt x="306324" y="329184"/>
                </a:cubicBezTo>
                <a:cubicBezTo>
                  <a:pt x="298723" y="329184"/>
                  <a:pt x="292608" y="323069"/>
                  <a:pt x="292608" y="315468"/>
                </a:cubicBezTo>
                <a:lnTo>
                  <a:pt x="292608" y="251460"/>
                </a:lnTo>
                <a:cubicBezTo>
                  <a:pt x="292608" y="243859"/>
                  <a:pt x="298723" y="237744"/>
                  <a:pt x="306324" y="237744"/>
                </a:cubicBezTo>
                <a:cubicBezTo>
                  <a:pt x="313925" y="237744"/>
                  <a:pt x="320040" y="243859"/>
                  <a:pt x="320040" y="251460"/>
                </a:cubicBezTo>
                <a:moveTo>
                  <a:pt x="365760" y="251460"/>
                </a:moveTo>
                <a:lnTo>
                  <a:pt x="365760" y="315468"/>
                </a:lnTo>
                <a:cubicBezTo>
                  <a:pt x="365760" y="323069"/>
                  <a:pt x="359645" y="329184"/>
                  <a:pt x="352044" y="329184"/>
                </a:cubicBezTo>
                <a:cubicBezTo>
                  <a:pt x="344443" y="329184"/>
                  <a:pt x="338328" y="323069"/>
                  <a:pt x="338328" y="315468"/>
                </a:cubicBezTo>
                <a:lnTo>
                  <a:pt x="338328" y="251460"/>
                </a:lnTo>
                <a:cubicBezTo>
                  <a:pt x="338328" y="243859"/>
                  <a:pt x="344443" y="237744"/>
                  <a:pt x="352044" y="237744"/>
                </a:cubicBezTo>
                <a:cubicBezTo>
                  <a:pt x="359645" y="237744"/>
                  <a:pt x="365760" y="243859"/>
                  <a:pt x="365760" y="251460"/>
                </a:cubicBezTo>
                <a:moveTo>
                  <a:pt x="128016" y="301752"/>
                </a:moveTo>
                <a:lnTo>
                  <a:pt x="246888" y="301752"/>
                </a:lnTo>
                <a:lnTo>
                  <a:pt x="246888" y="265176"/>
                </a:lnTo>
                <a:lnTo>
                  <a:pt x="128016" y="265176"/>
                </a:lnTo>
                <a:lnTo>
                  <a:pt x="128016" y="301752"/>
                </a:lnTo>
                <a:moveTo>
                  <a:pt x="0" y="274320"/>
                </a:moveTo>
                <a:cubicBezTo>
                  <a:pt x="0" y="254146"/>
                  <a:pt x="16402" y="237744"/>
                  <a:pt x="36576" y="237744"/>
                </a:cubicBezTo>
                <a:lnTo>
                  <a:pt x="256032" y="237744"/>
                </a:lnTo>
                <a:cubicBezTo>
                  <a:pt x="266148" y="237744"/>
                  <a:pt x="274320" y="245916"/>
                  <a:pt x="274320" y="256032"/>
                </a:cubicBezTo>
                <a:lnTo>
                  <a:pt x="274320" y="310896"/>
                </a:lnTo>
                <a:cubicBezTo>
                  <a:pt x="274320" y="321012"/>
                  <a:pt x="266148" y="329184"/>
                  <a:pt x="256032" y="329184"/>
                </a:cubicBezTo>
                <a:lnTo>
                  <a:pt x="36576" y="329184"/>
                </a:lnTo>
                <a:cubicBezTo>
                  <a:pt x="16402" y="329184"/>
                  <a:pt x="0" y="312782"/>
                  <a:pt x="0" y="292608"/>
                </a:cubicBezTo>
                <a:lnTo>
                  <a:pt x="0" y="27432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335127" y="3248813"/>
            <a:ext cx="1547347" cy="1325828"/>
          </a:xfrm>
          <a:custGeom>
            <a:avLst/>
            <a:gdLst/>
            <a:ahLst/>
            <a:cxnLst/>
            <a:rect l="l" t="t" r="r" b="b"/>
            <a:pathLst>
              <a:path w="1547347" h="1325828">
                <a:moveTo>
                  <a:pt x="0" y="1325828"/>
                </a:moveTo>
                <a:lnTo>
                  <a:pt x="0" y="0"/>
                </a:lnTo>
                <a:lnTo>
                  <a:pt x="1547347" y="0"/>
                </a:lnTo>
                <a:lnTo>
                  <a:pt x="1547347" y="1325828"/>
                </a:lnTo>
                <a:lnTo>
                  <a:pt x="0" y="1325828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285750" indent="-28575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Disnea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Tos crónica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Producción de esputo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4102947" y="2745607"/>
            <a:ext cx="1760873" cy="411653"/>
          </a:xfrm>
          <a:custGeom>
            <a:avLst/>
            <a:gdLst/>
            <a:ahLst/>
            <a:cxnLst/>
            <a:rect l="l" t="t" r="r" b="b"/>
            <a:pathLst>
              <a:path w="1554480" h="411653">
                <a:moveTo>
                  <a:pt x="0" y="411653"/>
                </a:moveTo>
                <a:lnTo>
                  <a:pt x="0" y="0"/>
                </a:lnTo>
                <a:lnTo>
                  <a:pt x="1554480" y="0"/>
                </a:lnTo>
                <a:lnTo>
                  <a:pt x="15544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Síntomas principales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598577" y="34773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96596" y="50292"/>
                </a:moveTo>
                <a:cubicBezTo>
                  <a:pt x="196596" y="42691"/>
                  <a:pt x="190481" y="36576"/>
                  <a:pt x="182880" y="36576"/>
                </a:cubicBezTo>
                <a:cubicBezTo>
                  <a:pt x="175279" y="36576"/>
                  <a:pt x="169164" y="42691"/>
                  <a:pt x="169164" y="50292"/>
                </a:cubicBezTo>
                <a:lnTo>
                  <a:pt x="169164" y="131902"/>
                </a:lnTo>
                <a:cubicBezTo>
                  <a:pt x="169164" y="142246"/>
                  <a:pt x="164192" y="151962"/>
                  <a:pt x="155734" y="157963"/>
                </a:cubicBezTo>
                <a:lnTo>
                  <a:pt x="146304" y="164706"/>
                </a:lnTo>
                <a:lnTo>
                  <a:pt x="146304" y="142132"/>
                </a:lnTo>
                <a:lnTo>
                  <a:pt x="146304" y="137160"/>
                </a:lnTo>
                <a:lnTo>
                  <a:pt x="146304" y="131045"/>
                </a:lnTo>
                <a:cubicBezTo>
                  <a:pt x="146304" y="109156"/>
                  <a:pt x="128587" y="91440"/>
                  <a:pt x="106699" y="91440"/>
                </a:cubicBezTo>
                <a:cubicBezTo>
                  <a:pt x="94297" y="91440"/>
                  <a:pt x="82239" y="97269"/>
                  <a:pt x="74809" y="107899"/>
                </a:cubicBezTo>
                <a:cubicBezTo>
                  <a:pt x="66008" y="120529"/>
                  <a:pt x="49492" y="145275"/>
                  <a:pt x="34233" y="174708"/>
                </a:cubicBezTo>
                <a:cubicBezTo>
                  <a:pt x="19088" y="203797"/>
                  <a:pt x="4286" y="239001"/>
                  <a:pt x="114" y="272034"/>
                </a:cubicBezTo>
                <a:cubicBezTo>
                  <a:pt x="0" y="272777"/>
                  <a:pt x="0" y="273520"/>
                  <a:pt x="0" y="274320"/>
                </a:cubicBezTo>
                <a:lnTo>
                  <a:pt x="0" y="278321"/>
                </a:lnTo>
                <a:cubicBezTo>
                  <a:pt x="0" y="306381"/>
                  <a:pt x="22746" y="329184"/>
                  <a:pt x="50863" y="329184"/>
                </a:cubicBezTo>
                <a:cubicBezTo>
                  <a:pt x="55035" y="329184"/>
                  <a:pt x="59150" y="328670"/>
                  <a:pt x="63208" y="327641"/>
                </a:cubicBezTo>
                <a:lnTo>
                  <a:pt x="104756" y="317240"/>
                </a:lnTo>
                <a:cubicBezTo>
                  <a:pt x="129159" y="311182"/>
                  <a:pt x="146304" y="289236"/>
                  <a:pt x="146304" y="264033"/>
                </a:cubicBezTo>
                <a:lnTo>
                  <a:pt x="146304" y="220885"/>
                </a:lnTo>
                <a:lnTo>
                  <a:pt x="118872" y="240487"/>
                </a:lnTo>
                <a:lnTo>
                  <a:pt x="118872" y="264033"/>
                </a:lnTo>
                <a:cubicBezTo>
                  <a:pt x="118872" y="276606"/>
                  <a:pt x="110300" y="287579"/>
                  <a:pt x="98069" y="290665"/>
                </a:cubicBezTo>
                <a:lnTo>
                  <a:pt x="56521" y="301066"/>
                </a:lnTo>
                <a:cubicBezTo>
                  <a:pt x="54635" y="301523"/>
                  <a:pt x="52749" y="301752"/>
                  <a:pt x="50863" y="301752"/>
                </a:cubicBezTo>
                <a:cubicBezTo>
                  <a:pt x="37948" y="301752"/>
                  <a:pt x="27432" y="291294"/>
                  <a:pt x="27432" y="278321"/>
                </a:cubicBezTo>
                <a:lnTo>
                  <a:pt x="27432" y="274892"/>
                </a:lnTo>
                <a:cubicBezTo>
                  <a:pt x="31032" y="246831"/>
                  <a:pt x="44005" y="215341"/>
                  <a:pt x="58522" y="187395"/>
                </a:cubicBezTo>
                <a:cubicBezTo>
                  <a:pt x="73095" y="159391"/>
                  <a:pt x="88868" y="135674"/>
                  <a:pt x="97269" y="123615"/>
                </a:cubicBezTo>
                <a:cubicBezTo>
                  <a:pt x="99327" y="120701"/>
                  <a:pt x="102756" y="118872"/>
                  <a:pt x="106642" y="118872"/>
                </a:cubicBezTo>
                <a:cubicBezTo>
                  <a:pt x="113386" y="118872"/>
                  <a:pt x="118815" y="124358"/>
                  <a:pt x="118815" y="131045"/>
                </a:cubicBezTo>
                <a:lnTo>
                  <a:pt x="118815" y="137160"/>
                </a:lnTo>
                <a:lnTo>
                  <a:pt x="118815" y="161849"/>
                </a:lnTo>
                <a:lnTo>
                  <a:pt x="118815" y="184309"/>
                </a:lnTo>
                <a:lnTo>
                  <a:pt x="78867" y="212884"/>
                </a:lnTo>
                <a:cubicBezTo>
                  <a:pt x="72695" y="217284"/>
                  <a:pt x="71266" y="225857"/>
                  <a:pt x="75667" y="232029"/>
                </a:cubicBezTo>
                <a:cubicBezTo>
                  <a:pt x="80067" y="238201"/>
                  <a:pt x="88640" y="239630"/>
                  <a:pt x="94812" y="235229"/>
                </a:cubicBezTo>
                <a:lnTo>
                  <a:pt x="118872" y="218084"/>
                </a:lnTo>
                <a:lnTo>
                  <a:pt x="146304" y="198482"/>
                </a:lnTo>
                <a:lnTo>
                  <a:pt x="171679" y="180365"/>
                </a:lnTo>
                <a:cubicBezTo>
                  <a:pt x="175908" y="177336"/>
                  <a:pt x="179622" y="173850"/>
                  <a:pt x="182880" y="169964"/>
                </a:cubicBezTo>
                <a:cubicBezTo>
                  <a:pt x="186080" y="173850"/>
                  <a:pt x="189852" y="177336"/>
                  <a:pt x="194081" y="180365"/>
                </a:cubicBezTo>
                <a:lnTo>
                  <a:pt x="219456" y="198425"/>
                </a:lnTo>
                <a:lnTo>
                  <a:pt x="246888" y="218027"/>
                </a:lnTo>
                <a:lnTo>
                  <a:pt x="270948" y="235172"/>
                </a:lnTo>
                <a:cubicBezTo>
                  <a:pt x="277120" y="239573"/>
                  <a:pt x="285693" y="238144"/>
                  <a:pt x="290093" y="231972"/>
                </a:cubicBezTo>
                <a:cubicBezTo>
                  <a:pt x="294494" y="225800"/>
                  <a:pt x="293065" y="217227"/>
                  <a:pt x="286893" y="212827"/>
                </a:cubicBezTo>
                <a:lnTo>
                  <a:pt x="246945" y="184252"/>
                </a:lnTo>
                <a:lnTo>
                  <a:pt x="246945" y="161792"/>
                </a:lnTo>
                <a:lnTo>
                  <a:pt x="246945" y="137103"/>
                </a:lnTo>
                <a:lnTo>
                  <a:pt x="246945" y="130988"/>
                </a:lnTo>
                <a:cubicBezTo>
                  <a:pt x="246945" y="124244"/>
                  <a:pt x="252432" y="118815"/>
                  <a:pt x="259118" y="118815"/>
                </a:cubicBezTo>
                <a:cubicBezTo>
                  <a:pt x="263004" y="118815"/>
                  <a:pt x="266433" y="120644"/>
                  <a:pt x="268491" y="123558"/>
                </a:cubicBezTo>
                <a:cubicBezTo>
                  <a:pt x="276892" y="135617"/>
                  <a:pt x="292665" y="159334"/>
                  <a:pt x="307238" y="187338"/>
                </a:cubicBezTo>
                <a:cubicBezTo>
                  <a:pt x="321754" y="215341"/>
                  <a:pt x="334728" y="246831"/>
                  <a:pt x="338328" y="274892"/>
                </a:cubicBezTo>
                <a:lnTo>
                  <a:pt x="338328" y="278321"/>
                </a:lnTo>
                <a:cubicBezTo>
                  <a:pt x="338328" y="291236"/>
                  <a:pt x="327870" y="301752"/>
                  <a:pt x="314896" y="301752"/>
                </a:cubicBezTo>
                <a:cubicBezTo>
                  <a:pt x="312953" y="301752"/>
                  <a:pt x="311067" y="301523"/>
                  <a:pt x="309239" y="301066"/>
                </a:cubicBezTo>
                <a:lnTo>
                  <a:pt x="267691" y="290665"/>
                </a:lnTo>
                <a:cubicBezTo>
                  <a:pt x="255460" y="287636"/>
                  <a:pt x="246888" y="276663"/>
                  <a:pt x="246888" y="264033"/>
                </a:cubicBezTo>
                <a:lnTo>
                  <a:pt x="246888" y="240487"/>
                </a:lnTo>
                <a:lnTo>
                  <a:pt x="219456" y="220885"/>
                </a:lnTo>
                <a:lnTo>
                  <a:pt x="219456" y="264033"/>
                </a:lnTo>
                <a:cubicBezTo>
                  <a:pt x="219456" y="289236"/>
                  <a:pt x="236601" y="311182"/>
                  <a:pt x="261004" y="317240"/>
                </a:cubicBezTo>
                <a:lnTo>
                  <a:pt x="302552" y="327641"/>
                </a:lnTo>
                <a:cubicBezTo>
                  <a:pt x="306610" y="328670"/>
                  <a:pt x="310725" y="329184"/>
                  <a:pt x="314896" y="329184"/>
                </a:cubicBezTo>
                <a:cubicBezTo>
                  <a:pt x="342957" y="329184"/>
                  <a:pt x="365760" y="306438"/>
                  <a:pt x="365760" y="278321"/>
                </a:cubicBezTo>
                <a:lnTo>
                  <a:pt x="365760" y="274320"/>
                </a:lnTo>
                <a:cubicBezTo>
                  <a:pt x="365760" y="273577"/>
                  <a:pt x="365703" y="272777"/>
                  <a:pt x="365646" y="272034"/>
                </a:cubicBezTo>
                <a:cubicBezTo>
                  <a:pt x="361531" y="238944"/>
                  <a:pt x="346729" y="203797"/>
                  <a:pt x="331584" y="174708"/>
                </a:cubicBezTo>
                <a:cubicBezTo>
                  <a:pt x="316268" y="145275"/>
                  <a:pt x="299809" y="120529"/>
                  <a:pt x="291008" y="107899"/>
                </a:cubicBezTo>
                <a:cubicBezTo>
                  <a:pt x="283578" y="97269"/>
                  <a:pt x="271577" y="91440"/>
                  <a:pt x="259118" y="91440"/>
                </a:cubicBezTo>
                <a:cubicBezTo>
                  <a:pt x="237172" y="91440"/>
                  <a:pt x="219456" y="109157"/>
                  <a:pt x="219456" y="131045"/>
                </a:cubicBezTo>
                <a:lnTo>
                  <a:pt x="219456" y="137160"/>
                </a:lnTo>
                <a:lnTo>
                  <a:pt x="219456" y="142132"/>
                </a:lnTo>
                <a:lnTo>
                  <a:pt x="219456" y="164706"/>
                </a:lnTo>
                <a:lnTo>
                  <a:pt x="209969" y="157963"/>
                </a:lnTo>
                <a:cubicBezTo>
                  <a:pt x="201568" y="151962"/>
                  <a:pt x="196596" y="142246"/>
                  <a:pt x="196596" y="131902"/>
                </a:cubicBezTo>
                <a:lnTo>
                  <a:pt x="196596" y="50292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1728508" y="3248813"/>
            <a:ext cx="1547347" cy="1325828"/>
          </a:xfrm>
          <a:custGeom>
            <a:avLst/>
            <a:gdLst/>
            <a:ahLst/>
            <a:cxnLst/>
            <a:rect l="l" t="t" r="r" b="b"/>
            <a:pathLst>
              <a:path w="1547347" h="1325828">
                <a:moveTo>
                  <a:pt x="0" y="1325828"/>
                </a:moveTo>
                <a:lnTo>
                  <a:pt x="0" y="0"/>
                </a:lnTo>
                <a:lnTo>
                  <a:pt x="1547347" y="0"/>
                </a:lnTo>
                <a:lnTo>
                  <a:pt x="1547347" y="1325828"/>
                </a:lnTo>
                <a:lnTo>
                  <a:pt x="0" y="1325828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285750" indent="-28575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Prueba diagnóstica esencial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Confirmación: FEV1/FVC &lt; 70%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1728508" y="2745608"/>
            <a:ext cx="1554480" cy="411653"/>
          </a:xfrm>
          <a:custGeom>
            <a:avLst/>
            <a:gdLst/>
            <a:ahLst/>
            <a:cxnLst/>
            <a:rect l="l" t="t" r="r" b="b"/>
            <a:pathLst>
              <a:path w="1554480" h="411653">
                <a:moveTo>
                  <a:pt x="0" y="411653"/>
                </a:moveTo>
                <a:lnTo>
                  <a:pt x="0" y="0"/>
                </a:lnTo>
                <a:lnTo>
                  <a:pt x="1554480" y="0"/>
                </a:lnTo>
                <a:lnTo>
                  <a:pt x="15544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Espirometría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032177" y="34773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85408" y="30244"/>
                </a:moveTo>
                <a:cubicBezTo>
                  <a:pt x="88392" y="38118"/>
                  <a:pt x="84392" y="46881"/>
                  <a:pt x="76518" y="49866"/>
                </a:cubicBezTo>
                <a:lnTo>
                  <a:pt x="49022" y="60153"/>
                </a:lnTo>
                <a:cubicBezTo>
                  <a:pt x="47054" y="60915"/>
                  <a:pt x="45720" y="62820"/>
                  <a:pt x="45720" y="64915"/>
                </a:cubicBezTo>
                <a:lnTo>
                  <a:pt x="45720" y="147338"/>
                </a:lnTo>
                <a:cubicBezTo>
                  <a:pt x="45720" y="183787"/>
                  <a:pt x="75311" y="213378"/>
                  <a:pt x="111760" y="213378"/>
                </a:cubicBezTo>
                <a:lnTo>
                  <a:pt x="116840" y="213378"/>
                </a:lnTo>
                <a:lnTo>
                  <a:pt x="121920" y="213378"/>
                </a:lnTo>
                <a:cubicBezTo>
                  <a:pt x="158369" y="213378"/>
                  <a:pt x="187960" y="183787"/>
                  <a:pt x="187960" y="147338"/>
                </a:cubicBezTo>
                <a:lnTo>
                  <a:pt x="187960" y="64915"/>
                </a:lnTo>
                <a:cubicBezTo>
                  <a:pt x="187960" y="62820"/>
                  <a:pt x="186626" y="60915"/>
                  <a:pt x="184658" y="60153"/>
                </a:cubicBezTo>
                <a:lnTo>
                  <a:pt x="157226" y="49866"/>
                </a:lnTo>
                <a:cubicBezTo>
                  <a:pt x="149352" y="46881"/>
                  <a:pt x="145351" y="38118"/>
                  <a:pt x="148336" y="30244"/>
                </a:cubicBezTo>
                <a:cubicBezTo>
                  <a:pt x="151320" y="22370"/>
                  <a:pt x="160083" y="18370"/>
                  <a:pt x="167957" y="21354"/>
                </a:cubicBezTo>
                <a:lnTo>
                  <a:pt x="195389" y="31641"/>
                </a:lnTo>
                <a:cubicBezTo>
                  <a:pt x="209232" y="36785"/>
                  <a:pt x="218440" y="50056"/>
                  <a:pt x="218440" y="64915"/>
                </a:cubicBezTo>
                <a:lnTo>
                  <a:pt x="218440" y="147338"/>
                </a:lnTo>
                <a:cubicBezTo>
                  <a:pt x="218440" y="197186"/>
                  <a:pt x="180657" y="238207"/>
                  <a:pt x="132207" y="243287"/>
                </a:cubicBezTo>
                <a:cubicBezTo>
                  <a:pt x="134556" y="283292"/>
                  <a:pt x="167703" y="314978"/>
                  <a:pt x="208280" y="314978"/>
                </a:cubicBezTo>
                <a:cubicBezTo>
                  <a:pt x="250380" y="314978"/>
                  <a:pt x="284480" y="280879"/>
                  <a:pt x="284480" y="238778"/>
                </a:cubicBezTo>
                <a:lnTo>
                  <a:pt x="284480" y="190709"/>
                </a:lnTo>
                <a:cubicBezTo>
                  <a:pt x="263842" y="184232"/>
                  <a:pt x="248920" y="164991"/>
                  <a:pt x="248920" y="142258"/>
                </a:cubicBezTo>
                <a:cubicBezTo>
                  <a:pt x="248920" y="114191"/>
                  <a:pt x="271653" y="91458"/>
                  <a:pt x="299720" y="91458"/>
                </a:cubicBezTo>
                <a:cubicBezTo>
                  <a:pt x="327787" y="91458"/>
                  <a:pt x="350520" y="114191"/>
                  <a:pt x="350520" y="142258"/>
                </a:cubicBezTo>
                <a:cubicBezTo>
                  <a:pt x="350520" y="164991"/>
                  <a:pt x="335597" y="184232"/>
                  <a:pt x="314960" y="190709"/>
                </a:cubicBezTo>
                <a:lnTo>
                  <a:pt x="314960" y="238778"/>
                </a:lnTo>
                <a:cubicBezTo>
                  <a:pt x="314960" y="297706"/>
                  <a:pt x="267208" y="345458"/>
                  <a:pt x="208280" y="345458"/>
                </a:cubicBezTo>
                <a:cubicBezTo>
                  <a:pt x="150876" y="345458"/>
                  <a:pt x="104076" y="300119"/>
                  <a:pt x="101727" y="243350"/>
                </a:cubicBezTo>
                <a:cubicBezTo>
                  <a:pt x="53149" y="238334"/>
                  <a:pt x="15240" y="197249"/>
                  <a:pt x="15240" y="147338"/>
                </a:cubicBezTo>
                <a:lnTo>
                  <a:pt x="15240" y="64915"/>
                </a:lnTo>
                <a:cubicBezTo>
                  <a:pt x="15240" y="50120"/>
                  <a:pt x="24447" y="36848"/>
                  <a:pt x="38290" y="31641"/>
                </a:cubicBezTo>
                <a:lnTo>
                  <a:pt x="65786" y="21291"/>
                </a:lnTo>
                <a:cubicBezTo>
                  <a:pt x="73660" y="18306"/>
                  <a:pt x="82423" y="22307"/>
                  <a:pt x="85407" y="30181"/>
                </a:cubicBezTo>
                <a:lnTo>
                  <a:pt x="85408" y="30244"/>
                </a:lnTo>
                <a:moveTo>
                  <a:pt x="299720" y="121938"/>
                </a:moveTo>
                <a:cubicBezTo>
                  <a:pt x="288498" y="121938"/>
                  <a:pt x="279400" y="131036"/>
                  <a:pt x="279400" y="142258"/>
                </a:cubicBezTo>
                <a:cubicBezTo>
                  <a:pt x="279400" y="153481"/>
                  <a:pt x="288498" y="162578"/>
                  <a:pt x="299720" y="162578"/>
                </a:cubicBezTo>
                <a:cubicBezTo>
                  <a:pt x="310942" y="162578"/>
                  <a:pt x="320040" y="153481"/>
                  <a:pt x="320040" y="142258"/>
                </a:cubicBezTo>
                <a:cubicBezTo>
                  <a:pt x="320040" y="131036"/>
                  <a:pt x="310942" y="121938"/>
                  <a:pt x="299720" y="121938"/>
                </a:cubicBezTo>
                <a:lnTo>
                  <a:pt x="299720" y="121938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640080" y="1"/>
            <a:ext cx="8032593" cy="1034799"/>
          </a:xfrm>
          <a:custGeom>
            <a:avLst/>
            <a:gdLst/>
            <a:ahLst/>
            <a:cxnLst/>
            <a:rect l="l" t="t" r="r" b="b"/>
            <a:pathLst>
              <a:path w="8032593" h="1034799">
                <a:moveTo>
                  <a:pt x="0" y="1034799"/>
                </a:moveTo>
                <a:lnTo>
                  <a:pt x="0" y="0"/>
                </a:lnTo>
                <a:lnTo>
                  <a:pt x="8032593" y="0"/>
                </a:lnTo>
                <a:lnTo>
                  <a:pt x="8032593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Síntomas Principales de la EPOC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900160" y="0"/>
            <a:ext cx="3291840" cy="6858000"/>
          </a:xfrm>
          <a:custGeom>
            <a:avLst/>
            <a:gdLst/>
            <a:ahLst/>
            <a:cxnLst/>
            <a:rect l="l" t="t" r="r" b="b"/>
            <a:pathLst>
              <a:path w="3291840" h="6858000">
                <a:moveTo>
                  <a:pt x="0" y="68580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130221" cy="548640"/>
          </a:xfrm>
          <a:custGeom>
            <a:avLst/>
            <a:gdLst/>
            <a:ahLst/>
            <a:cxnLst/>
            <a:rect l="l" t="t" r="r" b="b"/>
            <a:pathLst>
              <a:path w="7130221" h="548640">
                <a:moveTo>
                  <a:pt x="0" y="548640"/>
                </a:moveTo>
                <a:lnTo>
                  <a:pt x="0" y="0"/>
                </a:lnTo>
                <a:lnTo>
                  <a:pt x="7130221" y="0"/>
                </a:lnTo>
                <a:lnTo>
                  <a:pt x="7130221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6112353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Expectoración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frecuente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Puede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ser mucosa o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purulenta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112353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Producción de Esputo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112353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378704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Persistente durante más de 3 meses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Puede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ser seca o productive.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378704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Tos Crónica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378704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88900" y="88900"/>
                </a:moveTo>
                <a:cubicBezTo>
                  <a:pt x="116919" y="88900"/>
                  <a:pt x="139700" y="111681"/>
                  <a:pt x="139700" y="139700"/>
                </a:cubicBezTo>
                <a:lnTo>
                  <a:pt x="139700" y="228600"/>
                </a:lnTo>
                <a:lnTo>
                  <a:pt x="38100" y="228600"/>
                </a:lnTo>
                <a:lnTo>
                  <a:pt x="38100" y="139700"/>
                </a:lnTo>
                <a:cubicBezTo>
                  <a:pt x="38100" y="111681"/>
                  <a:pt x="60881" y="88900"/>
                  <a:pt x="88900" y="88900"/>
                </a:cubicBezTo>
                <a:lnTo>
                  <a:pt x="88900" y="88900"/>
                </a:lnTo>
                <a:moveTo>
                  <a:pt x="0" y="139700"/>
                </a:moveTo>
                <a:lnTo>
                  <a:pt x="0" y="317500"/>
                </a:lnTo>
                <a:cubicBezTo>
                  <a:pt x="0" y="366633"/>
                  <a:pt x="39767" y="406400"/>
                  <a:pt x="88900" y="406400"/>
                </a:cubicBezTo>
                <a:cubicBezTo>
                  <a:pt x="138033" y="406400"/>
                  <a:pt x="177800" y="366633"/>
                  <a:pt x="177800" y="317500"/>
                </a:cubicBezTo>
                <a:lnTo>
                  <a:pt x="177800" y="139700"/>
                </a:lnTo>
                <a:cubicBezTo>
                  <a:pt x="177800" y="90567"/>
                  <a:pt x="138033" y="50800"/>
                  <a:pt x="88900" y="50800"/>
                </a:cubicBezTo>
                <a:cubicBezTo>
                  <a:pt x="39767" y="50800"/>
                  <a:pt x="0" y="90567"/>
                  <a:pt x="0" y="139700"/>
                </a:cubicBezTo>
                <a:lnTo>
                  <a:pt x="0" y="139700"/>
                </a:lnTo>
                <a:moveTo>
                  <a:pt x="330200" y="368300"/>
                </a:moveTo>
                <a:cubicBezTo>
                  <a:pt x="281067" y="368300"/>
                  <a:pt x="241300" y="328533"/>
                  <a:pt x="241300" y="279400"/>
                </a:cubicBezTo>
                <a:cubicBezTo>
                  <a:pt x="241300" y="261779"/>
                  <a:pt x="246459" y="245269"/>
                  <a:pt x="255349" y="231458"/>
                </a:cubicBezTo>
                <a:lnTo>
                  <a:pt x="378143" y="354251"/>
                </a:lnTo>
                <a:cubicBezTo>
                  <a:pt x="364331" y="363141"/>
                  <a:pt x="347821" y="368300"/>
                  <a:pt x="330200" y="368300"/>
                </a:cubicBezTo>
                <a:lnTo>
                  <a:pt x="330200" y="368300"/>
                </a:lnTo>
                <a:moveTo>
                  <a:pt x="282257" y="204549"/>
                </a:moveTo>
                <a:cubicBezTo>
                  <a:pt x="296069" y="195659"/>
                  <a:pt x="312579" y="190500"/>
                  <a:pt x="330200" y="190500"/>
                </a:cubicBezTo>
                <a:cubicBezTo>
                  <a:pt x="379333" y="190500"/>
                  <a:pt x="419100" y="230267"/>
                  <a:pt x="419100" y="279400"/>
                </a:cubicBezTo>
                <a:cubicBezTo>
                  <a:pt x="419100" y="297021"/>
                  <a:pt x="413940" y="313531"/>
                  <a:pt x="405051" y="327342"/>
                </a:cubicBezTo>
                <a:lnTo>
                  <a:pt x="282257" y="204549"/>
                </a:lnTo>
                <a:moveTo>
                  <a:pt x="330200" y="406400"/>
                </a:moveTo>
                <a:cubicBezTo>
                  <a:pt x="400340" y="406400"/>
                  <a:pt x="457200" y="349540"/>
                  <a:pt x="457200" y="279400"/>
                </a:cubicBezTo>
                <a:cubicBezTo>
                  <a:pt x="457200" y="209260"/>
                  <a:pt x="400340" y="152400"/>
                  <a:pt x="330200" y="152400"/>
                </a:cubicBezTo>
                <a:cubicBezTo>
                  <a:pt x="260060" y="152400"/>
                  <a:pt x="203200" y="209260"/>
                  <a:pt x="203200" y="279400"/>
                </a:cubicBezTo>
                <a:cubicBezTo>
                  <a:pt x="203200" y="349540"/>
                  <a:pt x="260060" y="406400"/>
                  <a:pt x="330200" y="406400"/>
                </a:cubicBezTo>
                <a:lnTo>
                  <a:pt x="330200" y="40640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45055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Dificultad para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respirar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Progresiva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tiempo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45055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Disnea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45055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41167" y="51328"/>
                </a:moveTo>
                <a:lnTo>
                  <a:pt x="442767" y="76728"/>
                </a:lnTo>
                <a:cubicBezTo>
                  <a:pt x="447767" y="77998"/>
                  <a:pt x="451974" y="81173"/>
                  <a:pt x="454594" y="85618"/>
                </a:cubicBezTo>
                <a:cubicBezTo>
                  <a:pt x="457213" y="90063"/>
                  <a:pt x="457848" y="95302"/>
                  <a:pt x="456499" y="100223"/>
                </a:cubicBezTo>
                <a:lnTo>
                  <a:pt x="423241" y="222223"/>
                </a:lnTo>
                <a:lnTo>
                  <a:pt x="307115" y="106018"/>
                </a:lnTo>
                <a:lnTo>
                  <a:pt x="318227" y="64901"/>
                </a:lnTo>
                <a:cubicBezTo>
                  <a:pt x="320926" y="54900"/>
                  <a:pt x="331166" y="48868"/>
                  <a:pt x="341246" y="51408"/>
                </a:cubicBezTo>
                <a:lnTo>
                  <a:pt x="341167" y="51328"/>
                </a:lnTo>
                <a:moveTo>
                  <a:pt x="308782" y="197537"/>
                </a:moveTo>
                <a:lnTo>
                  <a:pt x="307115" y="203728"/>
                </a:lnTo>
                <a:cubicBezTo>
                  <a:pt x="301162" y="225874"/>
                  <a:pt x="281001" y="241273"/>
                  <a:pt x="258061" y="241273"/>
                </a:cubicBezTo>
                <a:lnTo>
                  <a:pt x="190513" y="241273"/>
                </a:lnTo>
                <a:lnTo>
                  <a:pt x="190513" y="368273"/>
                </a:lnTo>
                <a:lnTo>
                  <a:pt x="357121" y="368273"/>
                </a:lnTo>
                <a:lnTo>
                  <a:pt x="383315" y="272070"/>
                </a:lnTo>
                <a:lnTo>
                  <a:pt x="308702" y="197458"/>
                </a:lnTo>
                <a:lnTo>
                  <a:pt x="308782" y="197537"/>
                </a:lnTo>
                <a:moveTo>
                  <a:pt x="420701" y="255560"/>
                </a:moveTo>
                <a:cubicBezTo>
                  <a:pt x="423955" y="258815"/>
                  <a:pt x="425146" y="263498"/>
                  <a:pt x="423955" y="267863"/>
                </a:cubicBezTo>
                <a:lnTo>
                  <a:pt x="392602" y="382957"/>
                </a:lnTo>
                <a:cubicBezTo>
                  <a:pt x="388792" y="396768"/>
                  <a:pt x="376251" y="406373"/>
                  <a:pt x="361963" y="406373"/>
                </a:cubicBezTo>
                <a:lnTo>
                  <a:pt x="184163" y="406373"/>
                </a:lnTo>
                <a:cubicBezTo>
                  <a:pt x="166621" y="406373"/>
                  <a:pt x="152413" y="392165"/>
                  <a:pt x="152413" y="374623"/>
                </a:cubicBezTo>
                <a:lnTo>
                  <a:pt x="152413" y="234923"/>
                </a:lnTo>
                <a:cubicBezTo>
                  <a:pt x="152413" y="217381"/>
                  <a:pt x="166621" y="203173"/>
                  <a:pt x="184163" y="203173"/>
                </a:cubicBezTo>
                <a:lnTo>
                  <a:pt x="258061" y="203173"/>
                </a:lnTo>
                <a:cubicBezTo>
                  <a:pt x="263776" y="203173"/>
                  <a:pt x="268856" y="199283"/>
                  <a:pt x="270285" y="193807"/>
                </a:cubicBezTo>
                <a:lnTo>
                  <a:pt x="283382" y="145150"/>
                </a:lnTo>
                <a:cubicBezTo>
                  <a:pt x="285922" y="135704"/>
                  <a:pt x="297749" y="132529"/>
                  <a:pt x="304654" y="139435"/>
                </a:cubicBezTo>
                <a:lnTo>
                  <a:pt x="420701" y="255560"/>
                </a:lnTo>
                <a:moveTo>
                  <a:pt x="13" y="228573"/>
                </a:moveTo>
                <a:cubicBezTo>
                  <a:pt x="13" y="214545"/>
                  <a:pt x="11385" y="203173"/>
                  <a:pt x="25413" y="203173"/>
                </a:cubicBezTo>
                <a:cubicBezTo>
                  <a:pt x="39441" y="203173"/>
                  <a:pt x="50813" y="214545"/>
                  <a:pt x="50813" y="228573"/>
                </a:cubicBezTo>
                <a:cubicBezTo>
                  <a:pt x="50813" y="242601"/>
                  <a:pt x="39441" y="253973"/>
                  <a:pt x="25413" y="253973"/>
                </a:cubicBezTo>
                <a:cubicBezTo>
                  <a:pt x="11385" y="253973"/>
                  <a:pt x="13" y="242601"/>
                  <a:pt x="13" y="228573"/>
                </a:cubicBezTo>
                <a:lnTo>
                  <a:pt x="13" y="228573"/>
                </a:lnTo>
                <a:moveTo>
                  <a:pt x="13" y="304773"/>
                </a:moveTo>
                <a:cubicBezTo>
                  <a:pt x="13" y="290745"/>
                  <a:pt x="11385" y="279373"/>
                  <a:pt x="25413" y="279373"/>
                </a:cubicBezTo>
                <a:cubicBezTo>
                  <a:pt x="39441" y="279373"/>
                  <a:pt x="50813" y="290745"/>
                  <a:pt x="50813" y="304773"/>
                </a:cubicBezTo>
                <a:cubicBezTo>
                  <a:pt x="50813" y="318801"/>
                  <a:pt x="39441" y="330173"/>
                  <a:pt x="25413" y="330173"/>
                </a:cubicBezTo>
                <a:cubicBezTo>
                  <a:pt x="11385" y="330173"/>
                  <a:pt x="13" y="318801"/>
                  <a:pt x="13" y="304773"/>
                </a:cubicBezTo>
                <a:lnTo>
                  <a:pt x="13" y="304773"/>
                </a:lnTo>
                <a:moveTo>
                  <a:pt x="101613" y="241273"/>
                </a:moveTo>
                <a:cubicBezTo>
                  <a:pt x="115641" y="241273"/>
                  <a:pt x="127013" y="252645"/>
                  <a:pt x="127013" y="266673"/>
                </a:cubicBezTo>
                <a:cubicBezTo>
                  <a:pt x="127013" y="280701"/>
                  <a:pt x="115641" y="292073"/>
                  <a:pt x="101613" y="292073"/>
                </a:cubicBezTo>
                <a:cubicBezTo>
                  <a:pt x="87585" y="292073"/>
                  <a:pt x="76213" y="280701"/>
                  <a:pt x="76213" y="266673"/>
                </a:cubicBezTo>
                <a:cubicBezTo>
                  <a:pt x="76213" y="252645"/>
                  <a:pt x="87585" y="241273"/>
                  <a:pt x="101613" y="241273"/>
                </a:cubicBezTo>
                <a:moveTo>
                  <a:pt x="13" y="380973"/>
                </a:moveTo>
                <a:cubicBezTo>
                  <a:pt x="13" y="366945"/>
                  <a:pt x="11385" y="355573"/>
                  <a:pt x="25413" y="355573"/>
                </a:cubicBezTo>
                <a:cubicBezTo>
                  <a:pt x="39441" y="355573"/>
                  <a:pt x="50813" y="366945"/>
                  <a:pt x="50813" y="380973"/>
                </a:cubicBezTo>
                <a:cubicBezTo>
                  <a:pt x="50813" y="395001"/>
                  <a:pt x="39441" y="406373"/>
                  <a:pt x="25413" y="406373"/>
                </a:cubicBezTo>
                <a:cubicBezTo>
                  <a:pt x="11385" y="406373"/>
                  <a:pt x="13" y="395001"/>
                  <a:pt x="13" y="380973"/>
                </a:cubicBezTo>
                <a:lnTo>
                  <a:pt x="13" y="380973"/>
                </a:lnTo>
                <a:moveTo>
                  <a:pt x="101613" y="317473"/>
                </a:moveTo>
                <a:cubicBezTo>
                  <a:pt x="115641" y="317473"/>
                  <a:pt x="127013" y="328845"/>
                  <a:pt x="127013" y="342873"/>
                </a:cubicBezTo>
                <a:cubicBezTo>
                  <a:pt x="127013" y="356901"/>
                  <a:pt x="115641" y="368273"/>
                  <a:pt x="101613" y="368273"/>
                </a:cubicBezTo>
                <a:cubicBezTo>
                  <a:pt x="87585" y="368273"/>
                  <a:pt x="76213" y="356901"/>
                  <a:pt x="76213" y="342873"/>
                </a:cubicBezTo>
                <a:cubicBezTo>
                  <a:pt x="76213" y="328845"/>
                  <a:pt x="87585" y="317473"/>
                  <a:pt x="101613" y="317473"/>
                </a:cubicBezTo>
                <a:lnTo>
                  <a:pt x="101613" y="317473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12403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2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8138158" y="1473200"/>
            <a:ext cx="3200400" cy="4663440"/>
          </a:xfrm>
          <a:custGeom>
            <a:avLst/>
            <a:gdLst/>
            <a:ahLst/>
            <a:cxnLst/>
            <a:rect l="l" t="t" r="r" b="b"/>
            <a:pathLst>
              <a:path w="3200400" h="4663440">
                <a:moveTo>
                  <a:pt x="0" y="466344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4663440"/>
                </a:lnTo>
                <a:lnTo>
                  <a:pt x="0" y="4663440"/>
                </a:lnTo>
              </a:path>
            </a:pathLst>
          </a:custGeom>
          <a:blipFill>
            <a:blip r:embed="rId4"/>
            <a:srcRect t="64" b="64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80" y="1164617"/>
            <a:ext cx="10698480" cy="10672"/>
          </a:xfrm>
          <a:custGeom>
            <a:avLst/>
            <a:gdLst/>
            <a:ahLst/>
            <a:cxnLst/>
            <a:rect l="l" t="t" r="r" b="b"/>
            <a:pathLst>
              <a:path w="10698480" h="10672">
                <a:moveTo>
                  <a:pt x="0" y="0"/>
                </a:moveTo>
                <a:lnTo>
                  <a:pt x="106984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10698480" cy="1034799"/>
          </a:xfrm>
          <a:custGeom>
            <a:avLst/>
            <a:gdLst/>
            <a:ahLst/>
            <a:cxnLst/>
            <a:rect l="l" t="t" r="r" b="b"/>
            <a:pathLst>
              <a:path w="10698480" h="1034799">
                <a:moveTo>
                  <a:pt x="0" y="1034799"/>
                </a:moveTo>
                <a:lnTo>
                  <a:pt x="0" y="0"/>
                </a:lnTo>
                <a:lnTo>
                  <a:pt x="10698480" y="0"/>
                </a:lnTo>
                <a:lnTo>
                  <a:pt x="106984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Factores de Riesgo de la EPOC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640079" y="148135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14325" y="45720"/>
                </a:moveTo>
                <a:cubicBezTo>
                  <a:pt x="323826" y="45720"/>
                  <a:pt x="331470" y="53364"/>
                  <a:pt x="331470" y="62865"/>
                </a:cubicBezTo>
                <a:lnTo>
                  <a:pt x="331470" y="76438"/>
                </a:lnTo>
                <a:cubicBezTo>
                  <a:pt x="331470" y="103727"/>
                  <a:pt x="342328" y="129873"/>
                  <a:pt x="361617" y="149162"/>
                </a:cubicBezTo>
                <a:lnTo>
                  <a:pt x="376619" y="164163"/>
                </a:lnTo>
                <a:cubicBezTo>
                  <a:pt x="391620" y="179165"/>
                  <a:pt x="400050" y="199525"/>
                  <a:pt x="400050" y="220742"/>
                </a:cubicBezTo>
                <a:lnTo>
                  <a:pt x="400050" y="234315"/>
                </a:lnTo>
                <a:cubicBezTo>
                  <a:pt x="400050" y="243816"/>
                  <a:pt x="392406" y="251460"/>
                  <a:pt x="382905" y="251460"/>
                </a:cubicBezTo>
                <a:cubicBezTo>
                  <a:pt x="373404" y="251460"/>
                  <a:pt x="365760" y="243816"/>
                  <a:pt x="365760" y="234315"/>
                </a:cubicBezTo>
                <a:lnTo>
                  <a:pt x="365760" y="220742"/>
                </a:lnTo>
                <a:cubicBezTo>
                  <a:pt x="365760" y="208598"/>
                  <a:pt x="360974" y="196953"/>
                  <a:pt x="352401" y="188381"/>
                </a:cubicBezTo>
                <a:lnTo>
                  <a:pt x="337399" y="173379"/>
                </a:lnTo>
                <a:cubicBezTo>
                  <a:pt x="311610" y="147661"/>
                  <a:pt x="297180" y="112800"/>
                  <a:pt x="297180" y="76438"/>
                </a:cubicBezTo>
                <a:lnTo>
                  <a:pt x="297180" y="62865"/>
                </a:lnTo>
                <a:cubicBezTo>
                  <a:pt x="297180" y="53364"/>
                  <a:pt x="304824" y="45720"/>
                  <a:pt x="314325" y="45720"/>
                </a:cubicBezTo>
                <a:lnTo>
                  <a:pt x="314325" y="45720"/>
                </a:lnTo>
                <a:moveTo>
                  <a:pt x="440055" y="251460"/>
                </a:moveTo>
                <a:cubicBezTo>
                  <a:pt x="430554" y="251460"/>
                  <a:pt x="422910" y="243816"/>
                  <a:pt x="422910" y="234315"/>
                </a:cubicBezTo>
                <a:lnTo>
                  <a:pt x="422910" y="220742"/>
                </a:lnTo>
                <a:cubicBezTo>
                  <a:pt x="422910" y="193453"/>
                  <a:pt x="412052" y="167307"/>
                  <a:pt x="392763" y="148018"/>
                </a:cubicBezTo>
                <a:lnTo>
                  <a:pt x="377762" y="133017"/>
                </a:lnTo>
                <a:cubicBezTo>
                  <a:pt x="362760" y="118015"/>
                  <a:pt x="354330" y="97655"/>
                  <a:pt x="354330" y="76438"/>
                </a:cubicBezTo>
                <a:lnTo>
                  <a:pt x="354330" y="62865"/>
                </a:lnTo>
                <a:cubicBezTo>
                  <a:pt x="354330" y="53364"/>
                  <a:pt x="361974" y="45720"/>
                  <a:pt x="371475" y="45720"/>
                </a:cubicBezTo>
                <a:cubicBezTo>
                  <a:pt x="380976" y="45720"/>
                  <a:pt x="388620" y="53364"/>
                  <a:pt x="388620" y="62865"/>
                </a:cubicBezTo>
                <a:lnTo>
                  <a:pt x="388620" y="76438"/>
                </a:lnTo>
                <a:cubicBezTo>
                  <a:pt x="388620" y="88582"/>
                  <a:pt x="393406" y="100227"/>
                  <a:pt x="401979" y="108799"/>
                </a:cubicBezTo>
                <a:lnTo>
                  <a:pt x="416981" y="123801"/>
                </a:lnTo>
                <a:cubicBezTo>
                  <a:pt x="442698" y="149519"/>
                  <a:pt x="457129" y="184380"/>
                  <a:pt x="457129" y="220813"/>
                </a:cubicBezTo>
                <a:lnTo>
                  <a:pt x="457129" y="234386"/>
                </a:lnTo>
                <a:cubicBezTo>
                  <a:pt x="457129" y="243888"/>
                  <a:pt x="449485" y="251531"/>
                  <a:pt x="439984" y="251531"/>
                </a:cubicBezTo>
                <a:lnTo>
                  <a:pt x="440055" y="251460"/>
                </a:lnTo>
                <a:moveTo>
                  <a:pt x="400050" y="314325"/>
                </a:moveTo>
                <a:lnTo>
                  <a:pt x="400050" y="394335"/>
                </a:lnTo>
                <a:cubicBezTo>
                  <a:pt x="400050" y="403836"/>
                  <a:pt x="392406" y="411480"/>
                  <a:pt x="382905" y="411480"/>
                </a:cubicBezTo>
                <a:cubicBezTo>
                  <a:pt x="373404" y="411480"/>
                  <a:pt x="365760" y="403836"/>
                  <a:pt x="365760" y="394335"/>
                </a:cubicBezTo>
                <a:lnTo>
                  <a:pt x="365760" y="314325"/>
                </a:lnTo>
                <a:cubicBezTo>
                  <a:pt x="365760" y="304824"/>
                  <a:pt x="373404" y="297180"/>
                  <a:pt x="382905" y="297180"/>
                </a:cubicBezTo>
                <a:cubicBezTo>
                  <a:pt x="392406" y="297180"/>
                  <a:pt x="400050" y="304824"/>
                  <a:pt x="400050" y="314325"/>
                </a:cubicBezTo>
                <a:moveTo>
                  <a:pt x="457200" y="314325"/>
                </a:moveTo>
                <a:lnTo>
                  <a:pt x="457200" y="394335"/>
                </a:lnTo>
                <a:cubicBezTo>
                  <a:pt x="457200" y="403836"/>
                  <a:pt x="449556" y="411480"/>
                  <a:pt x="440055" y="411480"/>
                </a:cubicBezTo>
                <a:cubicBezTo>
                  <a:pt x="430554" y="411480"/>
                  <a:pt x="422910" y="403836"/>
                  <a:pt x="422910" y="394335"/>
                </a:cubicBezTo>
                <a:lnTo>
                  <a:pt x="422910" y="314325"/>
                </a:lnTo>
                <a:cubicBezTo>
                  <a:pt x="422910" y="304824"/>
                  <a:pt x="430554" y="297180"/>
                  <a:pt x="440055" y="297180"/>
                </a:cubicBezTo>
                <a:cubicBezTo>
                  <a:pt x="449556" y="297180"/>
                  <a:pt x="457200" y="304824"/>
                  <a:pt x="457200" y="314325"/>
                </a:cubicBezTo>
                <a:moveTo>
                  <a:pt x="160020" y="377190"/>
                </a:moveTo>
                <a:lnTo>
                  <a:pt x="308610" y="377190"/>
                </a:lnTo>
                <a:lnTo>
                  <a:pt x="308610" y="331470"/>
                </a:lnTo>
                <a:lnTo>
                  <a:pt x="160020" y="331470"/>
                </a:lnTo>
                <a:lnTo>
                  <a:pt x="160020" y="377190"/>
                </a:lnTo>
                <a:moveTo>
                  <a:pt x="0" y="342900"/>
                </a:moveTo>
                <a:cubicBezTo>
                  <a:pt x="0" y="317683"/>
                  <a:pt x="20503" y="297180"/>
                  <a:pt x="45720" y="297180"/>
                </a:cubicBezTo>
                <a:lnTo>
                  <a:pt x="320040" y="297180"/>
                </a:lnTo>
                <a:cubicBezTo>
                  <a:pt x="332684" y="297180"/>
                  <a:pt x="342900" y="307396"/>
                  <a:pt x="342900" y="320040"/>
                </a:cubicBezTo>
                <a:lnTo>
                  <a:pt x="342900" y="388620"/>
                </a:lnTo>
                <a:cubicBezTo>
                  <a:pt x="342900" y="401264"/>
                  <a:pt x="332684" y="411480"/>
                  <a:pt x="320040" y="411480"/>
                </a:cubicBezTo>
                <a:lnTo>
                  <a:pt x="45720" y="411480"/>
                </a:lnTo>
                <a:cubicBezTo>
                  <a:pt x="20503" y="411480"/>
                  <a:pt x="0" y="390977"/>
                  <a:pt x="0" y="365760"/>
                </a:cubicBezTo>
                <a:lnTo>
                  <a:pt x="0" y="34290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40080" y="2813589"/>
            <a:ext cx="6675120" cy="1889067"/>
          </a:xfrm>
          <a:custGeom>
            <a:avLst/>
            <a:gdLst/>
            <a:ahLst/>
            <a:cxnLst/>
            <a:rect l="l" t="t" r="r" b="b"/>
            <a:pathLst>
              <a:path w="6675120" h="3108960">
                <a:moveTo>
                  <a:pt x="0" y="3108960"/>
                </a:moveTo>
                <a:lnTo>
                  <a:pt x="0" y="0"/>
                </a:lnTo>
                <a:lnTo>
                  <a:pt x="6675120" y="0"/>
                </a:lnTo>
                <a:lnTo>
                  <a:pt x="6675120" y="3108960"/>
                </a:lnTo>
                <a:lnTo>
                  <a:pt x="0" y="31089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Tabaquismo</a:t>
            </a:r>
            <a:r>
              <a:rPr lang="en-US" sz="1400" dirty="0"/>
              <a:t> p</a:t>
            </a: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rincipal factor de riesgo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Reducción de la progresión al dejar de fumar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Exposición ocupacional</a:t>
            </a:r>
            <a:endParaRPr lang="en-US" sz="1400" dirty="0"/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Riesgo por inhalación de sustancias nocivas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40078" y="2183669"/>
            <a:ext cx="6675119" cy="457200"/>
          </a:xfrm>
          <a:custGeom>
            <a:avLst/>
            <a:gdLst/>
            <a:ahLst/>
            <a:cxnLst/>
            <a:rect l="l" t="t" r="r" b="b"/>
            <a:pathLst>
              <a:path w="6675119" h="457200">
                <a:moveTo>
                  <a:pt x="0" y="457200"/>
                </a:moveTo>
                <a:lnTo>
                  <a:pt x="0" y="0"/>
                </a:lnTo>
                <a:lnTo>
                  <a:pt x="6675119" y="0"/>
                </a:lnTo>
                <a:lnTo>
                  <a:pt x="6675119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Factores de Riesgo de la EPOC</a:t>
            </a:r>
            <a:endParaRPr lang="en-US" b="1" dirty="0"/>
          </a:p>
        </p:txBody>
      </p:sp>
      <p:sp>
        <p:nvSpPr>
          <p:cNvPr id="13" name="Text 11"/>
          <p:cNvSpPr/>
          <p:nvPr/>
        </p:nvSpPr>
        <p:spPr>
          <a:xfrm>
            <a:off x="11009743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614775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724084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14774" y="1"/>
            <a:ext cx="8032593" cy="1034799"/>
          </a:xfrm>
          <a:custGeom>
            <a:avLst/>
            <a:gdLst/>
            <a:ahLst/>
            <a:cxnLst/>
            <a:rect l="l" t="t" r="r" b="b"/>
            <a:pathLst>
              <a:path w="8032593" h="1034799">
                <a:moveTo>
                  <a:pt x="0" y="1034799"/>
                </a:moveTo>
                <a:lnTo>
                  <a:pt x="0" y="0"/>
                </a:lnTo>
                <a:lnTo>
                  <a:pt x="8032593" y="0"/>
                </a:lnTo>
                <a:lnTo>
                  <a:pt x="8032593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Pruebas Complementarias para Diagnóstico de EPOC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0" y="0"/>
            <a:ext cx="3291840" cy="6858000"/>
          </a:xfrm>
          <a:custGeom>
            <a:avLst/>
            <a:gdLst/>
            <a:ahLst/>
            <a:cxnLst/>
            <a:rect l="l" t="t" r="r" b="b"/>
            <a:pathLst>
              <a:path w="3291840" h="6858000">
                <a:moveTo>
                  <a:pt x="0" y="68580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t="10" b="10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832459" y="6309360"/>
            <a:ext cx="7130221" cy="548640"/>
          </a:xfrm>
          <a:custGeom>
            <a:avLst/>
            <a:gdLst/>
            <a:ahLst/>
            <a:cxnLst/>
            <a:rect l="l" t="t" r="r" b="b"/>
            <a:pathLst>
              <a:path w="7130221" h="548640">
                <a:moveTo>
                  <a:pt x="0" y="548640"/>
                </a:moveTo>
                <a:lnTo>
                  <a:pt x="0" y="0"/>
                </a:lnTo>
                <a:lnTo>
                  <a:pt x="7130221" y="0"/>
                </a:lnTo>
                <a:lnTo>
                  <a:pt x="7130221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3405585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9087047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Evaluación de la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insuficiencia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respiratoria</a:t>
            </a:r>
            <a:r>
              <a:rPr lang="en-US" sz="1600" dirty="0"/>
              <a:t> </a:t>
            </a:r>
            <a:r>
              <a:rPr lang="en-US" sz="1600" dirty="0" err="1"/>
              <a:t>d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etermina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niveles de oxígeno y dióxido de carbono en sangre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087047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Gasometría Arterial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9775537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50800" y="88900"/>
                </a:moveTo>
                <a:cubicBezTo>
                  <a:pt x="43815" y="88900"/>
                  <a:pt x="38100" y="94615"/>
                  <a:pt x="38100" y="101600"/>
                </a:cubicBezTo>
                <a:lnTo>
                  <a:pt x="38100" y="215900"/>
                </a:lnTo>
                <a:lnTo>
                  <a:pt x="139700" y="215900"/>
                </a:lnTo>
                <a:cubicBezTo>
                  <a:pt x="146368" y="215900"/>
                  <a:pt x="152559" y="219392"/>
                  <a:pt x="156051" y="225187"/>
                </a:cubicBezTo>
                <a:lnTo>
                  <a:pt x="176292" y="258921"/>
                </a:lnTo>
                <a:lnTo>
                  <a:pt x="224234" y="162957"/>
                </a:lnTo>
                <a:cubicBezTo>
                  <a:pt x="227330" y="156766"/>
                  <a:pt x="233601" y="152717"/>
                  <a:pt x="240506" y="152479"/>
                </a:cubicBezTo>
                <a:cubicBezTo>
                  <a:pt x="247412" y="152241"/>
                  <a:pt x="254000" y="155734"/>
                  <a:pt x="257572" y="161687"/>
                </a:cubicBezTo>
                <a:lnTo>
                  <a:pt x="290116" y="215900"/>
                </a:lnTo>
                <a:lnTo>
                  <a:pt x="336471" y="215900"/>
                </a:lnTo>
                <a:cubicBezTo>
                  <a:pt x="347028" y="215900"/>
                  <a:pt x="355521" y="224393"/>
                  <a:pt x="355521" y="234950"/>
                </a:cubicBezTo>
                <a:cubicBezTo>
                  <a:pt x="355521" y="245507"/>
                  <a:pt x="347028" y="254000"/>
                  <a:pt x="336471" y="254000"/>
                </a:cubicBezTo>
                <a:lnTo>
                  <a:pt x="279321" y="254000"/>
                </a:lnTo>
                <a:cubicBezTo>
                  <a:pt x="272653" y="254000"/>
                  <a:pt x="266462" y="250508"/>
                  <a:pt x="262969" y="244713"/>
                </a:cubicBezTo>
                <a:lnTo>
                  <a:pt x="242729" y="210979"/>
                </a:lnTo>
                <a:lnTo>
                  <a:pt x="194866" y="306943"/>
                </a:lnTo>
                <a:cubicBezTo>
                  <a:pt x="191770" y="313134"/>
                  <a:pt x="185499" y="317183"/>
                  <a:pt x="178594" y="317421"/>
                </a:cubicBezTo>
                <a:cubicBezTo>
                  <a:pt x="171688" y="317659"/>
                  <a:pt x="165100" y="314166"/>
                  <a:pt x="161528" y="308213"/>
                </a:cubicBezTo>
                <a:lnTo>
                  <a:pt x="128984" y="254000"/>
                </a:lnTo>
                <a:lnTo>
                  <a:pt x="38100" y="254000"/>
                </a:lnTo>
                <a:lnTo>
                  <a:pt x="38100" y="355600"/>
                </a:lnTo>
                <a:cubicBezTo>
                  <a:pt x="38100" y="362585"/>
                  <a:pt x="43815" y="368300"/>
                  <a:pt x="50800" y="368300"/>
                </a:cubicBezTo>
                <a:lnTo>
                  <a:pt x="406400" y="368300"/>
                </a:lnTo>
                <a:cubicBezTo>
                  <a:pt x="413385" y="368300"/>
                  <a:pt x="419100" y="362585"/>
                  <a:pt x="419100" y="355600"/>
                </a:cubicBezTo>
                <a:lnTo>
                  <a:pt x="419100" y="101600"/>
                </a:lnTo>
                <a:cubicBezTo>
                  <a:pt x="419100" y="94615"/>
                  <a:pt x="413385" y="88900"/>
                  <a:pt x="406400" y="88900"/>
                </a:cubicBezTo>
                <a:lnTo>
                  <a:pt x="50800" y="88900"/>
                </a:lnTo>
                <a:moveTo>
                  <a:pt x="0" y="101600"/>
                </a:moveTo>
                <a:cubicBezTo>
                  <a:pt x="0" y="73581"/>
                  <a:pt x="22781" y="50800"/>
                  <a:pt x="50800" y="50800"/>
                </a:cubicBezTo>
                <a:lnTo>
                  <a:pt x="406400" y="50800"/>
                </a:lnTo>
                <a:cubicBezTo>
                  <a:pt x="434419" y="50800"/>
                  <a:pt x="457200" y="73581"/>
                  <a:pt x="457200" y="101600"/>
                </a:cubicBezTo>
                <a:lnTo>
                  <a:pt x="457200" y="355600"/>
                </a:lnTo>
                <a:cubicBezTo>
                  <a:pt x="457200" y="383619"/>
                  <a:pt x="434419" y="406400"/>
                  <a:pt x="406400" y="406400"/>
                </a:cubicBezTo>
                <a:lnTo>
                  <a:pt x="50800" y="406400"/>
                </a:lnTo>
                <a:cubicBezTo>
                  <a:pt x="22781" y="406400"/>
                  <a:pt x="0" y="383619"/>
                  <a:pt x="0" y="355600"/>
                </a:cubicBezTo>
                <a:lnTo>
                  <a:pt x="0" y="101600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353398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Indicada en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casos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específicos</a:t>
            </a:r>
            <a:r>
              <a:rPr lang="en-US" sz="1600" dirty="0"/>
              <a:t>, </a:t>
            </a:r>
            <a:r>
              <a:rPr lang="en-US" sz="1600" dirty="0" err="1"/>
              <a:t>p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roporciona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imágenes detalladas de los pulmones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353398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Tomografía Computada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7173870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619749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Evaluación inicial de la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estructura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pulmonar</a:t>
            </a:r>
            <a:r>
              <a:rPr lang="en-US" sz="1600" dirty="0"/>
              <a:t> </a:t>
            </a:r>
            <a:r>
              <a:rPr lang="en-US" sz="1600" dirty="0" err="1"/>
              <a:t>d</a:t>
            </a:r>
            <a:r>
              <a:rPr lang="en-US" sz="1600" dirty="0" err="1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escarta</a:t>
            </a: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otras patologías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619749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Radiografía de Tórax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418787" y="144406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1431" y="28575"/>
                </a:moveTo>
                <a:cubicBezTo>
                  <a:pt x="9555" y="28575"/>
                  <a:pt x="0" y="38130"/>
                  <a:pt x="0" y="50006"/>
                </a:cubicBezTo>
                <a:cubicBezTo>
                  <a:pt x="0" y="61883"/>
                  <a:pt x="9555" y="71438"/>
                  <a:pt x="21431" y="71438"/>
                </a:cubicBezTo>
                <a:lnTo>
                  <a:pt x="28575" y="71438"/>
                </a:lnTo>
                <a:lnTo>
                  <a:pt x="28575" y="385763"/>
                </a:lnTo>
                <a:lnTo>
                  <a:pt x="21431" y="385763"/>
                </a:lnTo>
                <a:cubicBezTo>
                  <a:pt x="9555" y="385763"/>
                  <a:pt x="0" y="395317"/>
                  <a:pt x="0" y="407194"/>
                </a:cubicBezTo>
                <a:cubicBezTo>
                  <a:pt x="0" y="419070"/>
                  <a:pt x="9555" y="428625"/>
                  <a:pt x="21431" y="428625"/>
                </a:cubicBezTo>
                <a:lnTo>
                  <a:pt x="50006" y="428625"/>
                </a:lnTo>
                <a:lnTo>
                  <a:pt x="407194" y="428625"/>
                </a:lnTo>
                <a:lnTo>
                  <a:pt x="435769" y="428625"/>
                </a:lnTo>
                <a:cubicBezTo>
                  <a:pt x="447645" y="428625"/>
                  <a:pt x="457200" y="419070"/>
                  <a:pt x="457200" y="407194"/>
                </a:cubicBezTo>
                <a:cubicBezTo>
                  <a:pt x="457200" y="395317"/>
                  <a:pt x="447645" y="385763"/>
                  <a:pt x="435769" y="385763"/>
                </a:cubicBezTo>
                <a:lnTo>
                  <a:pt x="428625" y="385763"/>
                </a:lnTo>
                <a:lnTo>
                  <a:pt x="428625" y="71438"/>
                </a:lnTo>
                <a:lnTo>
                  <a:pt x="435769" y="71438"/>
                </a:lnTo>
                <a:cubicBezTo>
                  <a:pt x="447645" y="71438"/>
                  <a:pt x="457200" y="61883"/>
                  <a:pt x="457200" y="50006"/>
                </a:cubicBezTo>
                <a:cubicBezTo>
                  <a:pt x="457200" y="38130"/>
                  <a:pt x="447645" y="28575"/>
                  <a:pt x="435769" y="28575"/>
                </a:cubicBezTo>
                <a:lnTo>
                  <a:pt x="407194" y="28575"/>
                </a:lnTo>
                <a:lnTo>
                  <a:pt x="50006" y="28575"/>
                </a:lnTo>
                <a:lnTo>
                  <a:pt x="21431" y="28575"/>
                </a:lnTo>
                <a:moveTo>
                  <a:pt x="71438" y="385763"/>
                </a:moveTo>
                <a:lnTo>
                  <a:pt x="71438" y="71438"/>
                </a:lnTo>
                <a:lnTo>
                  <a:pt x="385763" y="71438"/>
                </a:lnTo>
                <a:lnTo>
                  <a:pt x="385763" y="385763"/>
                </a:lnTo>
                <a:lnTo>
                  <a:pt x="71438" y="385763"/>
                </a:lnTo>
                <a:moveTo>
                  <a:pt x="228600" y="85725"/>
                </a:moveTo>
                <a:cubicBezTo>
                  <a:pt x="220742" y="85725"/>
                  <a:pt x="214313" y="92154"/>
                  <a:pt x="214313" y="100013"/>
                </a:cubicBezTo>
                <a:lnTo>
                  <a:pt x="214313" y="128588"/>
                </a:lnTo>
                <a:lnTo>
                  <a:pt x="157163" y="128588"/>
                </a:lnTo>
                <a:cubicBezTo>
                  <a:pt x="149304" y="128588"/>
                  <a:pt x="142875" y="135017"/>
                  <a:pt x="142875" y="142875"/>
                </a:cubicBezTo>
                <a:cubicBezTo>
                  <a:pt x="142875" y="150733"/>
                  <a:pt x="149304" y="157163"/>
                  <a:pt x="157163" y="157163"/>
                </a:cubicBezTo>
                <a:lnTo>
                  <a:pt x="214313" y="157163"/>
                </a:lnTo>
                <a:lnTo>
                  <a:pt x="214313" y="185738"/>
                </a:lnTo>
                <a:lnTo>
                  <a:pt x="128588" y="185738"/>
                </a:lnTo>
                <a:cubicBezTo>
                  <a:pt x="120729" y="185738"/>
                  <a:pt x="114300" y="192167"/>
                  <a:pt x="114300" y="200025"/>
                </a:cubicBezTo>
                <a:cubicBezTo>
                  <a:pt x="114300" y="207883"/>
                  <a:pt x="120729" y="214313"/>
                  <a:pt x="128588" y="214313"/>
                </a:cubicBezTo>
                <a:lnTo>
                  <a:pt x="214313" y="214313"/>
                </a:lnTo>
                <a:lnTo>
                  <a:pt x="214313" y="263069"/>
                </a:lnTo>
                <a:lnTo>
                  <a:pt x="168860" y="245566"/>
                </a:lnTo>
                <a:cubicBezTo>
                  <a:pt x="164217" y="243780"/>
                  <a:pt x="159395" y="242888"/>
                  <a:pt x="154394" y="242888"/>
                </a:cubicBezTo>
                <a:lnTo>
                  <a:pt x="152519" y="242888"/>
                </a:lnTo>
                <a:cubicBezTo>
                  <a:pt x="131445" y="242888"/>
                  <a:pt x="114300" y="260033"/>
                  <a:pt x="114300" y="281107"/>
                </a:cubicBezTo>
                <a:cubicBezTo>
                  <a:pt x="114300" y="289679"/>
                  <a:pt x="117158" y="297984"/>
                  <a:pt x="122426" y="304681"/>
                </a:cubicBezTo>
                <a:lnTo>
                  <a:pt x="138678" y="325398"/>
                </a:lnTo>
                <a:cubicBezTo>
                  <a:pt x="147340" y="336471"/>
                  <a:pt x="160645" y="342900"/>
                  <a:pt x="174665" y="342900"/>
                </a:cubicBezTo>
                <a:lnTo>
                  <a:pt x="282535" y="342900"/>
                </a:lnTo>
                <a:cubicBezTo>
                  <a:pt x="296555" y="342900"/>
                  <a:pt x="309860" y="336471"/>
                  <a:pt x="318522" y="325398"/>
                </a:cubicBezTo>
                <a:lnTo>
                  <a:pt x="334774" y="304681"/>
                </a:lnTo>
                <a:cubicBezTo>
                  <a:pt x="340042" y="297984"/>
                  <a:pt x="342900" y="289679"/>
                  <a:pt x="342900" y="281107"/>
                </a:cubicBezTo>
                <a:cubicBezTo>
                  <a:pt x="342900" y="260033"/>
                  <a:pt x="325755" y="242888"/>
                  <a:pt x="304681" y="242888"/>
                </a:cubicBezTo>
                <a:lnTo>
                  <a:pt x="302716" y="242888"/>
                </a:lnTo>
                <a:cubicBezTo>
                  <a:pt x="297805" y="242888"/>
                  <a:pt x="292894" y="243780"/>
                  <a:pt x="288250" y="245566"/>
                </a:cubicBezTo>
                <a:lnTo>
                  <a:pt x="242887" y="263069"/>
                </a:lnTo>
                <a:lnTo>
                  <a:pt x="242887" y="214313"/>
                </a:lnTo>
                <a:lnTo>
                  <a:pt x="328612" y="214313"/>
                </a:lnTo>
                <a:cubicBezTo>
                  <a:pt x="336471" y="214313"/>
                  <a:pt x="342900" y="207883"/>
                  <a:pt x="342900" y="200025"/>
                </a:cubicBezTo>
                <a:cubicBezTo>
                  <a:pt x="342900" y="192167"/>
                  <a:pt x="336471" y="185738"/>
                  <a:pt x="328612" y="185738"/>
                </a:cubicBezTo>
                <a:lnTo>
                  <a:pt x="242887" y="185738"/>
                </a:lnTo>
                <a:lnTo>
                  <a:pt x="242887" y="157163"/>
                </a:lnTo>
                <a:lnTo>
                  <a:pt x="300037" y="157163"/>
                </a:lnTo>
                <a:cubicBezTo>
                  <a:pt x="307896" y="157163"/>
                  <a:pt x="314325" y="150733"/>
                  <a:pt x="314325" y="142875"/>
                </a:cubicBezTo>
                <a:cubicBezTo>
                  <a:pt x="314325" y="135017"/>
                  <a:pt x="307896" y="128588"/>
                  <a:pt x="300037" y="128588"/>
                </a:cubicBezTo>
                <a:lnTo>
                  <a:pt x="242887" y="128588"/>
                </a:lnTo>
                <a:lnTo>
                  <a:pt x="242887" y="100013"/>
                </a:lnTo>
                <a:cubicBezTo>
                  <a:pt x="242887" y="92154"/>
                  <a:pt x="236458" y="85725"/>
                  <a:pt x="228600" y="85725"/>
                </a:cubicBezTo>
                <a:lnTo>
                  <a:pt x="228600" y="85725"/>
                </a:lnTo>
                <a:moveTo>
                  <a:pt x="185738" y="285750"/>
                </a:moveTo>
                <a:cubicBezTo>
                  <a:pt x="193628" y="285750"/>
                  <a:pt x="200025" y="292147"/>
                  <a:pt x="200025" y="300038"/>
                </a:cubicBezTo>
                <a:cubicBezTo>
                  <a:pt x="200025" y="307928"/>
                  <a:pt x="193628" y="314325"/>
                  <a:pt x="185738" y="314325"/>
                </a:cubicBezTo>
                <a:cubicBezTo>
                  <a:pt x="177847" y="314325"/>
                  <a:pt x="171450" y="307928"/>
                  <a:pt x="171450" y="300038"/>
                </a:cubicBezTo>
                <a:cubicBezTo>
                  <a:pt x="171450" y="292147"/>
                  <a:pt x="177847" y="285750"/>
                  <a:pt x="185738" y="285750"/>
                </a:cubicBezTo>
                <a:moveTo>
                  <a:pt x="257175" y="300038"/>
                </a:moveTo>
                <a:cubicBezTo>
                  <a:pt x="257175" y="292147"/>
                  <a:pt x="263572" y="285750"/>
                  <a:pt x="271463" y="285750"/>
                </a:cubicBezTo>
                <a:cubicBezTo>
                  <a:pt x="279353" y="285750"/>
                  <a:pt x="285750" y="292147"/>
                  <a:pt x="285750" y="300038"/>
                </a:cubicBezTo>
                <a:cubicBezTo>
                  <a:pt x="285750" y="307928"/>
                  <a:pt x="279353" y="314325"/>
                  <a:pt x="271463" y="314325"/>
                </a:cubicBezTo>
                <a:cubicBezTo>
                  <a:pt x="263572" y="314325"/>
                  <a:pt x="257175" y="307928"/>
                  <a:pt x="257175" y="300038"/>
                </a:cubicBez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1098727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8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78" y="1"/>
            <a:ext cx="7955280" cy="1034799"/>
          </a:xfrm>
          <a:custGeom>
            <a:avLst/>
            <a:gdLst/>
            <a:ahLst/>
            <a:cxnLst/>
            <a:rect l="l" t="t" r="r" b="b"/>
            <a:pathLst>
              <a:path w="7955280" h="1034799">
                <a:moveTo>
                  <a:pt x="0" y="1034799"/>
                </a:moveTo>
                <a:lnTo>
                  <a:pt x="0" y="0"/>
                </a:lnTo>
                <a:lnTo>
                  <a:pt x="7955280" y="0"/>
                </a:lnTo>
                <a:lnTo>
                  <a:pt x="79552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Tratamiento Farmacológico de la EPOC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857766" y="6309360"/>
            <a:ext cx="6956074" cy="548640"/>
          </a:xfrm>
          <a:custGeom>
            <a:avLst/>
            <a:gdLst/>
            <a:ahLst/>
            <a:cxnLst/>
            <a:rect l="l" t="t" r="r" b="b"/>
            <a:pathLst>
              <a:path w="6956074" h="548640">
                <a:moveTo>
                  <a:pt x="0" y="548640"/>
                </a:moveTo>
                <a:lnTo>
                  <a:pt x="0" y="0"/>
                </a:lnTo>
                <a:lnTo>
                  <a:pt x="6956074" y="0"/>
                </a:lnTo>
                <a:lnTo>
                  <a:pt x="6956074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Manejo Integral de la EPOC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899160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0" y="685800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373135" y="4765457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Antiinfluenza y antineumocócica para reducir infecciones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373135" y="431672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Vacunas</a:t>
            </a:r>
            <a:endParaRPr lang="en-US" sz="1600" b="1" dirty="0"/>
          </a:p>
        </p:txBody>
      </p:sp>
      <p:sp>
        <p:nvSpPr>
          <p:cNvPr id="12" name="Text 10"/>
          <p:cNvSpPr/>
          <p:nvPr/>
        </p:nvSpPr>
        <p:spPr>
          <a:xfrm>
            <a:off x="3628735" y="388596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254450" y="4419"/>
                </a:moveTo>
                <a:cubicBezTo>
                  <a:pt x="248574" y="10294"/>
                  <a:pt x="248574" y="19795"/>
                  <a:pt x="254450" y="25609"/>
                </a:cubicBezTo>
                <a:lnTo>
                  <a:pt x="263826" y="34985"/>
                </a:lnTo>
                <a:lnTo>
                  <a:pt x="240073" y="58863"/>
                </a:lnTo>
                <a:lnTo>
                  <a:pt x="205694" y="24421"/>
                </a:lnTo>
                <a:cubicBezTo>
                  <a:pt x="199818" y="18545"/>
                  <a:pt x="190317" y="18545"/>
                  <a:pt x="184504" y="24421"/>
                </a:cubicBezTo>
                <a:cubicBezTo>
                  <a:pt x="178690" y="30297"/>
                  <a:pt x="178628" y="39798"/>
                  <a:pt x="184504" y="45611"/>
                </a:cubicBezTo>
                <a:lnTo>
                  <a:pt x="229509" y="90617"/>
                </a:lnTo>
                <a:lnTo>
                  <a:pt x="274515" y="135622"/>
                </a:lnTo>
                <a:cubicBezTo>
                  <a:pt x="280391" y="141498"/>
                  <a:pt x="289892" y="141498"/>
                  <a:pt x="295705" y="135622"/>
                </a:cubicBezTo>
                <a:cubicBezTo>
                  <a:pt x="301518" y="129747"/>
                  <a:pt x="301581" y="120246"/>
                  <a:pt x="295705" y="114432"/>
                </a:cubicBezTo>
                <a:lnTo>
                  <a:pt x="261326" y="80053"/>
                </a:lnTo>
                <a:lnTo>
                  <a:pt x="285079" y="56238"/>
                </a:lnTo>
                <a:lnTo>
                  <a:pt x="294455" y="65614"/>
                </a:lnTo>
                <a:cubicBezTo>
                  <a:pt x="300331" y="71490"/>
                  <a:pt x="309832" y="71490"/>
                  <a:pt x="315645" y="65614"/>
                </a:cubicBezTo>
                <a:cubicBezTo>
                  <a:pt x="321458" y="59738"/>
                  <a:pt x="321521" y="50237"/>
                  <a:pt x="315645" y="44424"/>
                </a:cubicBezTo>
                <a:lnTo>
                  <a:pt x="295705" y="24421"/>
                </a:lnTo>
                <a:lnTo>
                  <a:pt x="275703" y="4419"/>
                </a:lnTo>
                <a:cubicBezTo>
                  <a:pt x="269827" y="-1457"/>
                  <a:pt x="260326" y="-1457"/>
                  <a:pt x="254512" y="4419"/>
                </a:cubicBezTo>
                <a:lnTo>
                  <a:pt x="254450" y="4419"/>
                </a:lnTo>
                <a:moveTo>
                  <a:pt x="169689" y="59175"/>
                </a:moveTo>
                <a:lnTo>
                  <a:pt x="50299" y="178565"/>
                </a:lnTo>
                <a:cubicBezTo>
                  <a:pt x="43736" y="185191"/>
                  <a:pt x="40048" y="194067"/>
                  <a:pt x="40048" y="203381"/>
                </a:cubicBezTo>
                <a:lnTo>
                  <a:pt x="40048" y="258888"/>
                </a:lnTo>
                <a:lnTo>
                  <a:pt x="4419" y="294455"/>
                </a:lnTo>
                <a:cubicBezTo>
                  <a:pt x="-1457" y="300330"/>
                  <a:pt x="-1457" y="309832"/>
                  <a:pt x="4419" y="315645"/>
                </a:cubicBezTo>
                <a:cubicBezTo>
                  <a:pt x="10294" y="321458"/>
                  <a:pt x="19796" y="321521"/>
                  <a:pt x="25609" y="315645"/>
                </a:cubicBezTo>
                <a:lnTo>
                  <a:pt x="61238" y="280015"/>
                </a:lnTo>
                <a:lnTo>
                  <a:pt x="116745" y="280015"/>
                </a:lnTo>
                <a:cubicBezTo>
                  <a:pt x="126059" y="280015"/>
                  <a:pt x="134935" y="276327"/>
                  <a:pt x="141498" y="269764"/>
                </a:cubicBezTo>
                <a:lnTo>
                  <a:pt x="260888" y="150374"/>
                </a:lnTo>
                <a:cubicBezTo>
                  <a:pt x="260701" y="150187"/>
                  <a:pt x="260451" y="149999"/>
                  <a:pt x="260263" y="149749"/>
                </a:cubicBezTo>
                <a:lnTo>
                  <a:pt x="239635" y="129121"/>
                </a:lnTo>
                <a:lnTo>
                  <a:pt x="120246" y="248511"/>
                </a:lnTo>
                <a:cubicBezTo>
                  <a:pt x="119308" y="249449"/>
                  <a:pt x="118058" y="249949"/>
                  <a:pt x="116683" y="249949"/>
                </a:cubicBezTo>
                <a:lnTo>
                  <a:pt x="70052" y="250074"/>
                </a:lnTo>
                <a:lnTo>
                  <a:pt x="70052" y="203381"/>
                </a:lnTo>
                <a:cubicBezTo>
                  <a:pt x="70052" y="202068"/>
                  <a:pt x="70552" y="200755"/>
                  <a:pt x="71490" y="199818"/>
                </a:cubicBezTo>
                <a:lnTo>
                  <a:pt x="88554" y="182753"/>
                </a:lnTo>
                <a:lnTo>
                  <a:pt x="102931" y="197130"/>
                </a:lnTo>
                <a:cubicBezTo>
                  <a:pt x="106807" y="201006"/>
                  <a:pt x="113182" y="201006"/>
                  <a:pt x="117058" y="197130"/>
                </a:cubicBezTo>
                <a:cubicBezTo>
                  <a:pt x="120933" y="193254"/>
                  <a:pt x="120933" y="186879"/>
                  <a:pt x="117058" y="183003"/>
                </a:cubicBezTo>
                <a:lnTo>
                  <a:pt x="102681" y="168626"/>
                </a:lnTo>
                <a:lnTo>
                  <a:pt x="128559" y="142748"/>
                </a:lnTo>
                <a:lnTo>
                  <a:pt x="142936" y="157125"/>
                </a:lnTo>
                <a:cubicBezTo>
                  <a:pt x="146812" y="161001"/>
                  <a:pt x="153187" y="161001"/>
                  <a:pt x="157063" y="157125"/>
                </a:cubicBezTo>
                <a:cubicBezTo>
                  <a:pt x="160938" y="153250"/>
                  <a:pt x="160938" y="146874"/>
                  <a:pt x="157063" y="142998"/>
                </a:cubicBezTo>
                <a:lnTo>
                  <a:pt x="142686" y="128622"/>
                </a:lnTo>
                <a:lnTo>
                  <a:pt x="168564" y="102743"/>
                </a:lnTo>
                <a:lnTo>
                  <a:pt x="182941" y="117120"/>
                </a:lnTo>
                <a:cubicBezTo>
                  <a:pt x="186817" y="120996"/>
                  <a:pt x="193192" y="120996"/>
                  <a:pt x="197068" y="117120"/>
                </a:cubicBezTo>
                <a:cubicBezTo>
                  <a:pt x="200943" y="113245"/>
                  <a:pt x="200943" y="106869"/>
                  <a:pt x="197068" y="102993"/>
                </a:cubicBezTo>
                <a:lnTo>
                  <a:pt x="182691" y="88616"/>
                </a:lnTo>
                <a:lnTo>
                  <a:pt x="190880" y="80428"/>
                </a:lnTo>
                <a:lnTo>
                  <a:pt x="170252" y="59800"/>
                </a:lnTo>
                <a:cubicBezTo>
                  <a:pt x="170065" y="59613"/>
                  <a:pt x="169877" y="59363"/>
                  <a:pt x="169627" y="59175"/>
                </a:cubicBezTo>
                <a:lnTo>
                  <a:pt x="169689" y="59175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45055" y="4765457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Solo en exacerbaciones con infección bacteriana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5055" y="431672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Antibióticos</a:t>
            </a:r>
            <a:endParaRPr lang="en-US" sz="1600" b="1" dirty="0"/>
          </a:p>
        </p:txBody>
      </p:sp>
      <p:sp>
        <p:nvSpPr>
          <p:cNvPr id="15" name="Text 13"/>
          <p:cNvSpPr/>
          <p:nvPr/>
        </p:nvSpPr>
        <p:spPr>
          <a:xfrm>
            <a:off x="965094" y="388596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264471" y="19127"/>
                </a:moveTo>
                <a:cubicBezTo>
                  <a:pt x="266721" y="11189"/>
                  <a:pt x="262158" y="2875"/>
                  <a:pt x="254157" y="563"/>
                </a:cubicBezTo>
                <a:cubicBezTo>
                  <a:pt x="246156" y="-1750"/>
                  <a:pt x="237905" y="2875"/>
                  <a:pt x="235592" y="10876"/>
                </a:cubicBezTo>
                <a:lnTo>
                  <a:pt x="232967" y="20065"/>
                </a:lnTo>
                <a:cubicBezTo>
                  <a:pt x="226841" y="19815"/>
                  <a:pt x="220528" y="20378"/>
                  <a:pt x="214277" y="21815"/>
                </a:cubicBezTo>
                <a:cubicBezTo>
                  <a:pt x="206713" y="23566"/>
                  <a:pt x="199463" y="25503"/>
                  <a:pt x="192462" y="27691"/>
                </a:cubicBezTo>
                <a:lnTo>
                  <a:pt x="188774" y="19127"/>
                </a:lnTo>
                <a:cubicBezTo>
                  <a:pt x="185523" y="11502"/>
                  <a:pt x="176710" y="8001"/>
                  <a:pt x="169084" y="11251"/>
                </a:cubicBezTo>
                <a:cubicBezTo>
                  <a:pt x="161458" y="14502"/>
                  <a:pt x="157957" y="23315"/>
                  <a:pt x="161208" y="30941"/>
                </a:cubicBezTo>
                <a:lnTo>
                  <a:pt x="164271" y="38005"/>
                </a:lnTo>
                <a:cubicBezTo>
                  <a:pt x="150519" y="43880"/>
                  <a:pt x="138017" y="50569"/>
                  <a:pt x="126641" y="57882"/>
                </a:cubicBezTo>
                <a:lnTo>
                  <a:pt x="122515" y="51694"/>
                </a:lnTo>
                <a:cubicBezTo>
                  <a:pt x="117890" y="44818"/>
                  <a:pt x="108576" y="42943"/>
                  <a:pt x="101700" y="47506"/>
                </a:cubicBezTo>
                <a:cubicBezTo>
                  <a:pt x="94824" y="52069"/>
                  <a:pt x="92949" y="61445"/>
                  <a:pt x="97512" y="68321"/>
                </a:cubicBezTo>
                <a:lnTo>
                  <a:pt x="102388" y="75572"/>
                </a:lnTo>
                <a:cubicBezTo>
                  <a:pt x="91136" y="84948"/>
                  <a:pt x="81323" y="94824"/>
                  <a:pt x="72822" y="105013"/>
                </a:cubicBezTo>
                <a:lnTo>
                  <a:pt x="64383" y="98325"/>
                </a:lnTo>
                <a:cubicBezTo>
                  <a:pt x="57882" y="93136"/>
                  <a:pt x="48443" y="94199"/>
                  <a:pt x="43318" y="100637"/>
                </a:cubicBezTo>
                <a:cubicBezTo>
                  <a:pt x="38192" y="107076"/>
                  <a:pt x="39192" y="116577"/>
                  <a:pt x="45631" y="121703"/>
                </a:cubicBezTo>
                <a:lnTo>
                  <a:pt x="55007" y="129203"/>
                </a:lnTo>
                <a:cubicBezTo>
                  <a:pt x="53694" y="131204"/>
                  <a:pt x="52444" y="133266"/>
                  <a:pt x="51256" y="135267"/>
                </a:cubicBezTo>
                <a:cubicBezTo>
                  <a:pt x="45881" y="144205"/>
                  <a:pt x="40943" y="153707"/>
                  <a:pt x="36692" y="163520"/>
                </a:cubicBezTo>
                <a:lnTo>
                  <a:pt x="30566" y="161082"/>
                </a:lnTo>
                <a:cubicBezTo>
                  <a:pt x="22878" y="158020"/>
                  <a:pt x="14127" y="161770"/>
                  <a:pt x="11064" y="169458"/>
                </a:cubicBezTo>
                <a:cubicBezTo>
                  <a:pt x="8001" y="177147"/>
                  <a:pt x="11751" y="185898"/>
                  <a:pt x="19440" y="188961"/>
                </a:cubicBezTo>
                <a:lnTo>
                  <a:pt x="26566" y="191774"/>
                </a:lnTo>
                <a:cubicBezTo>
                  <a:pt x="23565" y="202275"/>
                  <a:pt x="21440" y="213026"/>
                  <a:pt x="20315" y="223653"/>
                </a:cubicBezTo>
                <a:cubicBezTo>
                  <a:pt x="20003" y="226778"/>
                  <a:pt x="19940" y="229903"/>
                  <a:pt x="20065" y="232966"/>
                </a:cubicBezTo>
                <a:lnTo>
                  <a:pt x="10876" y="235592"/>
                </a:lnTo>
                <a:cubicBezTo>
                  <a:pt x="2938" y="237904"/>
                  <a:pt x="-1688" y="246155"/>
                  <a:pt x="563" y="254156"/>
                </a:cubicBezTo>
                <a:cubicBezTo>
                  <a:pt x="2813" y="262157"/>
                  <a:pt x="11126" y="266720"/>
                  <a:pt x="19127" y="264470"/>
                </a:cubicBezTo>
                <a:lnTo>
                  <a:pt x="27753" y="262032"/>
                </a:lnTo>
                <a:cubicBezTo>
                  <a:pt x="34379" y="274971"/>
                  <a:pt x="45006" y="285660"/>
                  <a:pt x="58070" y="292349"/>
                </a:cubicBezTo>
                <a:lnTo>
                  <a:pt x="55632" y="300912"/>
                </a:lnTo>
                <a:cubicBezTo>
                  <a:pt x="53382" y="308851"/>
                  <a:pt x="57945" y="317164"/>
                  <a:pt x="65946" y="319477"/>
                </a:cubicBezTo>
                <a:cubicBezTo>
                  <a:pt x="73947" y="321790"/>
                  <a:pt x="82198" y="317164"/>
                  <a:pt x="84510" y="309163"/>
                </a:cubicBezTo>
                <a:lnTo>
                  <a:pt x="87136" y="299974"/>
                </a:lnTo>
                <a:cubicBezTo>
                  <a:pt x="102013" y="300599"/>
                  <a:pt x="116077" y="296536"/>
                  <a:pt x="127828" y="288973"/>
                </a:cubicBezTo>
                <a:lnTo>
                  <a:pt x="134392" y="295661"/>
                </a:lnTo>
                <a:cubicBezTo>
                  <a:pt x="140267" y="301537"/>
                  <a:pt x="149768" y="301537"/>
                  <a:pt x="155582" y="295661"/>
                </a:cubicBezTo>
                <a:cubicBezTo>
                  <a:pt x="161395" y="289786"/>
                  <a:pt x="161457" y="280285"/>
                  <a:pt x="155582" y="274471"/>
                </a:cubicBezTo>
                <a:lnTo>
                  <a:pt x="148956" y="267845"/>
                </a:lnTo>
                <a:cubicBezTo>
                  <a:pt x="154644" y="259032"/>
                  <a:pt x="158395" y="248781"/>
                  <a:pt x="159582" y="237654"/>
                </a:cubicBezTo>
                <a:cubicBezTo>
                  <a:pt x="159957" y="235216"/>
                  <a:pt x="160457" y="232841"/>
                  <a:pt x="161145" y="230466"/>
                </a:cubicBezTo>
                <a:lnTo>
                  <a:pt x="169083" y="233904"/>
                </a:lnTo>
                <a:cubicBezTo>
                  <a:pt x="176709" y="237154"/>
                  <a:pt x="185523" y="233654"/>
                  <a:pt x="188773" y="226028"/>
                </a:cubicBezTo>
                <a:cubicBezTo>
                  <a:pt x="192024" y="218402"/>
                  <a:pt x="188523" y="209588"/>
                  <a:pt x="180897" y="206338"/>
                </a:cubicBezTo>
                <a:lnTo>
                  <a:pt x="173834" y="203337"/>
                </a:lnTo>
                <a:cubicBezTo>
                  <a:pt x="180022" y="194024"/>
                  <a:pt x="189398" y="183585"/>
                  <a:pt x="204213" y="174584"/>
                </a:cubicBezTo>
                <a:lnTo>
                  <a:pt x="205525" y="179272"/>
                </a:lnTo>
                <a:cubicBezTo>
                  <a:pt x="207776" y="187210"/>
                  <a:pt x="216089" y="191836"/>
                  <a:pt x="224090" y="189586"/>
                </a:cubicBezTo>
                <a:cubicBezTo>
                  <a:pt x="232091" y="187335"/>
                  <a:pt x="236654" y="179022"/>
                  <a:pt x="234404" y="171021"/>
                </a:cubicBezTo>
                <a:lnTo>
                  <a:pt x="231904" y="162020"/>
                </a:lnTo>
                <a:cubicBezTo>
                  <a:pt x="236217" y="160645"/>
                  <a:pt x="240842" y="159332"/>
                  <a:pt x="245780" y="158207"/>
                </a:cubicBezTo>
                <a:cubicBezTo>
                  <a:pt x="253844" y="156331"/>
                  <a:pt x="261220" y="153206"/>
                  <a:pt x="267783" y="148956"/>
                </a:cubicBezTo>
                <a:lnTo>
                  <a:pt x="274409" y="155644"/>
                </a:lnTo>
                <a:cubicBezTo>
                  <a:pt x="280285" y="161520"/>
                  <a:pt x="289786" y="161520"/>
                  <a:pt x="295599" y="155644"/>
                </a:cubicBezTo>
                <a:cubicBezTo>
                  <a:pt x="301412" y="149768"/>
                  <a:pt x="301475" y="140267"/>
                  <a:pt x="295599" y="134454"/>
                </a:cubicBezTo>
                <a:lnTo>
                  <a:pt x="288973" y="127828"/>
                </a:lnTo>
                <a:cubicBezTo>
                  <a:pt x="296599" y="115951"/>
                  <a:pt x="300600" y="101825"/>
                  <a:pt x="299975" y="87135"/>
                </a:cubicBezTo>
                <a:lnTo>
                  <a:pt x="309163" y="84510"/>
                </a:lnTo>
                <a:cubicBezTo>
                  <a:pt x="317102" y="82260"/>
                  <a:pt x="321727" y="73946"/>
                  <a:pt x="319477" y="65945"/>
                </a:cubicBezTo>
                <a:cubicBezTo>
                  <a:pt x="317227" y="57944"/>
                  <a:pt x="308913" y="53381"/>
                  <a:pt x="300912" y="55631"/>
                </a:cubicBezTo>
                <a:lnTo>
                  <a:pt x="292349" y="58069"/>
                </a:lnTo>
                <a:cubicBezTo>
                  <a:pt x="285598" y="44818"/>
                  <a:pt x="274846" y="34316"/>
                  <a:pt x="262032" y="27753"/>
                </a:cubicBezTo>
                <a:lnTo>
                  <a:pt x="264471" y="19127"/>
                </a:lnTo>
                <a:moveTo>
                  <a:pt x="129954" y="233092"/>
                </a:moveTo>
                <a:cubicBezTo>
                  <a:pt x="129891" y="233529"/>
                  <a:pt x="129829" y="233967"/>
                  <a:pt x="129766" y="234404"/>
                </a:cubicBezTo>
                <a:cubicBezTo>
                  <a:pt x="127391" y="256032"/>
                  <a:pt x="108139" y="271846"/>
                  <a:pt x="86386" y="269909"/>
                </a:cubicBezTo>
                <a:cubicBezTo>
                  <a:pt x="64446" y="267908"/>
                  <a:pt x="48256" y="248531"/>
                  <a:pt x="50131" y="226653"/>
                </a:cubicBezTo>
                <a:cubicBezTo>
                  <a:pt x="52882" y="201025"/>
                  <a:pt x="62883" y="174147"/>
                  <a:pt x="76947" y="150769"/>
                </a:cubicBezTo>
                <a:cubicBezTo>
                  <a:pt x="100700" y="111139"/>
                  <a:pt x="144393" y="68821"/>
                  <a:pt x="221028" y="51131"/>
                </a:cubicBezTo>
                <a:cubicBezTo>
                  <a:pt x="242530" y="46193"/>
                  <a:pt x="264033" y="59570"/>
                  <a:pt x="269034" y="81135"/>
                </a:cubicBezTo>
                <a:cubicBezTo>
                  <a:pt x="274034" y="102700"/>
                  <a:pt x="260595" y="124140"/>
                  <a:pt x="239030" y="129141"/>
                </a:cubicBezTo>
                <a:cubicBezTo>
                  <a:pt x="185648" y="141330"/>
                  <a:pt x="159332" y="168958"/>
                  <a:pt x="145581" y="191836"/>
                </a:cubicBezTo>
                <a:cubicBezTo>
                  <a:pt x="138830" y="203088"/>
                  <a:pt x="132391" y="217340"/>
                  <a:pt x="129954" y="233092"/>
                </a:cubicBezTo>
                <a:lnTo>
                  <a:pt x="129954" y="233092"/>
                </a:lnTo>
                <a:moveTo>
                  <a:pt x="120015" y="200025"/>
                </a:moveTo>
                <a:cubicBezTo>
                  <a:pt x="120015" y="188978"/>
                  <a:pt x="111060" y="180023"/>
                  <a:pt x="100013" y="180023"/>
                </a:cubicBezTo>
                <a:cubicBezTo>
                  <a:pt x="88965" y="180023"/>
                  <a:pt x="80010" y="188978"/>
                  <a:pt x="80010" y="200025"/>
                </a:cubicBezTo>
                <a:cubicBezTo>
                  <a:pt x="80010" y="211072"/>
                  <a:pt x="88965" y="220028"/>
                  <a:pt x="100013" y="220028"/>
                </a:cubicBezTo>
                <a:cubicBezTo>
                  <a:pt x="111060" y="220028"/>
                  <a:pt x="120015" y="211072"/>
                  <a:pt x="120015" y="200025"/>
                </a:cubicBezTo>
                <a:moveTo>
                  <a:pt x="150019" y="145018"/>
                </a:moveTo>
                <a:cubicBezTo>
                  <a:pt x="158304" y="145018"/>
                  <a:pt x="165021" y="138302"/>
                  <a:pt x="165021" y="130016"/>
                </a:cubicBezTo>
                <a:cubicBezTo>
                  <a:pt x="165021" y="121731"/>
                  <a:pt x="158304" y="115014"/>
                  <a:pt x="150019" y="115014"/>
                </a:cubicBezTo>
                <a:cubicBezTo>
                  <a:pt x="141733" y="115014"/>
                  <a:pt x="135017" y="121731"/>
                  <a:pt x="135017" y="130016"/>
                </a:cubicBezTo>
                <a:cubicBezTo>
                  <a:pt x="135017" y="138302"/>
                  <a:pt x="141733" y="145018"/>
                  <a:pt x="150019" y="145018"/>
                </a:cubicBez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096000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Uso restringido debido a efectos adversos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096000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Metilxantinas</a:t>
            </a:r>
            <a:endParaRPr lang="en-US" sz="1600" b="1" dirty="0"/>
          </a:p>
        </p:txBody>
      </p:sp>
      <p:sp>
        <p:nvSpPr>
          <p:cNvPr id="18" name="Text 16"/>
          <p:cNvSpPr/>
          <p:nvPr/>
        </p:nvSpPr>
        <p:spPr>
          <a:xfrm>
            <a:off x="6536090" y="141404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62230" y="62230"/>
                </a:moveTo>
                <a:cubicBezTo>
                  <a:pt x="81844" y="62230"/>
                  <a:pt x="97790" y="78176"/>
                  <a:pt x="97790" y="97790"/>
                </a:cubicBezTo>
                <a:lnTo>
                  <a:pt x="97790" y="160020"/>
                </a:lnTo>
                <a:lnTo>
                  <a:pt x="26670" y="160020"/>
                </a:lnTo>
                <a:lnTo>
                  <a:pt x="26670" y="97790"/>
                </a:lnTo>
                <a:cubicBezTo>
                  <a:pt x="26670" y="78176"/>
                  <a:pt x="42616" y="62230"/>
                  <a:pt x="62230" y="62230"/>
                </a:cubicBezTo>
                <a:lnTo>
                  <a:pt x="62230" y="62230"/>
                </a:lnTo>
                <a:moveTo>
                  <a:pt x="0" y="97790"/>
                </a:moveTo>
                <a:lnTo>
                  <a:pt x="0" y="222250"/>
                </a:lnTo>
                <a:cubicBezTo>
                  <a:pt x="0" y="256643"/>
                  <a:pt x="27837" y="284480"/>
                  <a:pt x="62230" y="284480"/>
                </a:cubicBezTo>
                <a:cubicBezTo>
                  <a:pt x="96623" y="284480"/>
                  <a:pt x="124460" y="256643"/>
                  <a:pt x="124460" y="222250"/>
                </a:cubicBezTo>
                <a:lnTo>
                  <a:pt x="124460" y="97790"/>
                </a:lnTo>
                <a:cubicBezTo>
                  <a:pt x="124460" y="63397"/>
                  <a:pt x="96623" y="35560"/>
                  <a:pt x="62230" y="35560"/>
                </a:cubicBezTo>
                <a:cubicBezTo>
                  <a:pt x="27837" y="35560"/>
                  <a:pt x="0" y="63397"/>
                  <a:pt x="0" y="97790"/>
                </a:cubicBezTo>
                <a:moveTo>
                  <a:pt x="231140" y="257810"/>
                </a:moveTo>
                <a:cubicBezTo>
                  <a:pt x="196747" y="257810"/>
                  <a:pt x="168910" y="229973"/>
                  <a:pt x="168910" y="195580"/>
                </a:cubicBezTo>
                <a:cubicBezTo>
                  <a:pt x="168910" y="183245"/>
                  <a:pt x="172522" y="171688"/>
                  <a:pt x="178745" y="162020"/>
                </a:cubicBezTo>
                <a:lnTo>
                  <a:pt x="264700" y="247976"/>
                </a:lnTo>
                <a:cubicBezTo>
                  <a:pt x="255032" y="254199"/>
                  <a:pt x="243475" y="257810"/>
                  <a:pt x="231140" y="257810"/>
                </a:cubicBezTo>
                <a:lnTo>
                  <a:pt x="231140" y="257810"/>
                </a:lnTo>
                <a:moveTo>
                  <a:pt x="197580" y="143185"/>
                </a:moveTo>
                <a:cubicBezTo>
                  <a:pt x="207248" y="136962"/>
                  <a:pt x="218805" y="133350"/>
                  <a:pt x="231140" y="133350"/>
                </a:cubicBezTo>
                <a:cubicBezTo>
                  <a:pt x="265533" y="133350"/>
                  <a:pt x="293370" y="161187"/>
                  <a:pt x="293370" y="195580"/>
                </a:cubicBezTo>
                <a:cubicBezTo>
                  <a:pt x="293370" y="207915"/>
                  <a:pt x="289758" y="219472"/>
                  <a:pt x="283535" y="229140"/>
                </a:cubicBezTo>
                <a:lnTo>
                  <a:pt x="197580" y="143185"/>
                </a:lnTo>
                <a:moveTo>
                  <a:pt x="231140" y="284480"/>
                </a:moveTo>
                <a:cubicBezTo>
                  <a:pt x="280238" y="284480"/>
                  <a:pt x="320040" y="244678"/>
                  <a:pt x="320040" y="195580"/>
                </a:cubicBezTo>
                <a:cubicBezTo>
                  <a:pt x="320040" y="146482"/>
                  <a:pt x="280238" y="106680"/>
                  <a:pt x="231140" y="106680"/>
                </a:cubicBezTo>
                <a:cubicBezTo>
                  <a:pt x="182042" y="106680"/>
                  <a:pt x="142240" y="146482"/>
                  <a:pt x="142240" y="195580"/>
                </a:cubicBezTo>
                <a:cubicBezTo>
                  <a:pt x="142240" y="244678"/>
                  <a:pt x="182042" y="284480"/>
                  <a:pt x="231140" y="284480"/>
                </a:cubicBez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373135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Indicados en pacientes con exacerbaciones frecuentes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373135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Corticosteroides inhalados</a:t>
            </a:r>
            <a:endParaRPr lang="en-US" sz="1600" b="1" dirty="0"/>
          </a:p>
        </p:txBody>
      </p:sp>
      <p:sp>
        <p:nvSpPr>
          <p:cNvPr id="21" name="Text 19"/>
          <p:cNvSpPr/>
          <p:nvPr/>
        </p:nvSpPr>
        <p:spPr>
          <a:xfrm>
            <a:off x="4175783" y="141404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238817" y="35930"/>
                </a:moveTo>
                <a:lnTo>
                  <a:pt x="309937" y="53710"/>
                </a:lnTo>
                <a:cubicBezTo>
                  <a:pt x="313437" y="54599"/>
                  <a:pt x="316382" y="56821"/>
                  <a:pt x="318216" y="59933"/>
                </a:cubicBezTo>
                <a:cubicBezTo>
                  <a:pt x="320049" y="63044"/>
                  <a:pt x="320494" y="66711"/>
                  <a:pt x="319549" y="70156"/>
                </a:cubicBezTo>
                <a:lnTo>
                  <a:pt x="296268" y="155556"/>
                </a:lnTo>
                <a:lnTo>
                  <a:pt x="214980" y="74212"/>
                </a:lnTo>
                <a:lnTo>
                  <a:pt x="222759" y="45431"/>
                </a:lnTo>
                <a:cubicBezTo>
                  <a:pt x="224648" y="38430"/>
                  <a:pt x="231816" y="34207"/>
                  <a:pt x="238872" y="35985"/>
                </a:cubicBezTo>
                <a:lnTo>
                  <a:pt x="238817" y="35930"/>
                </a:lnTo>
                <a:moveTo>
                  <a:pt x="216147" y="138276"/>
                </a:moveTo>
                <a:lnTo>
                  <a:pt x="214980" y="142610"/>
                </a:lnTo>
                <a:cubicBezTo>
                  <a:pt x="210813" y="158112"/>
                  <a:pt x="196700" y="168891"/>
                  <a:pt x="180643" y="168891"/>
                </a:cubicBezTo>
                <a:lnTo>
                  <a:pt x="133359" y="168891"/>
                </a:lnTo>
                <a:lnTo>
                  <a:pt x="133359" y="257791"/>
                </a:lnTo>
                <a:lnTo>
                  <a:pt x="249985" y="257791"/>
                </a:lnTo>
                <a:lnTo>
                  <a:pt x="268320" y="190449"/>
                </a:lnTo>
                <a:lnTo>
                  <a:pt x="216092" y="138220"/>
                </a:lnTo>
                <a:lnTo>
                  <a:pt x="216147" y="138276"/>
                </a:lnTo>
                <a:moveTo>
                  <a:pt x="294490" y="178892"/>
                </a:moveTo>
                <a:cubicBezTo>
                  <a:pt x="296769" y="181170"/>
                  <a:pt x="297602" y="184448"/>
                  <a:pt x="296769" y="187504"/>
                </a:cubicBezTo>
                <a:lnTo>
                  <a:pt x="274821" y="268070"/>
                </a:lnTo>
                <a:cubicBezTo>
                  <a:pt x="272154" y="277738"/>
                  <a:pt x="263375" y="284461"/>
                  <a:pt x="253374" y="284461"/>
                </a:cubicBezTo>
                <a:lnTo>
                  <a:pt x="128914" y="284461"/>
                </a:lnTo>
                <a:cubicBezTo>
                  <a:pt x="116635" y="284461"/>
                  <a:pt x="106689" y="274515"/>
                  <a:pt x="106689" y="262236"/>
                </a:cubicBezTo>
                <a:lnTo>
                  <a:pt x="106689" y="164446"/>
                </a:lnTo>
                <a:cubicBezTo>
                  <a:pt x="106689" y="152167"/>
                  <a:pt x="116635" y="142221"/>
                  <a:pt x="128914" y="142221"/>
                </a:cubicBezTo>
                <a:lnTo>
                  <a:pt x="180643" y="142221"/>
                </a:lnTo>
                <a:cubicBezTo>
                  <a:pt x="184643" y="142221"/>
                  <a:pt x="188199" y="139498"/>
                  <a:pt x="189199" y="135665"/>
                </a:cubicBezTo>
                <a:lnTo>
                  <a:pt x="198367" y="101605"/>
                </a:lnTo>
                <a:cubicBezTo>
                  <a:pt x="200145" y="94993"/>
                  <a:pt x="208424" y="92770"/>
                  <a:pt x="213258" y="97604"/>
                </a:cubicBezTo>
                <a:lnTo>
                  <a:pt x="294490" y="178892"/>
                </a:lnTo>
                <a:moveTo>
                  <a:pt x="9" y="160001"/>
                </a:moveTo>
                <a:cubicBezTo>
                  <a:pt x="9" y="150181"/>
                  <a:pt x="7970" y="142221"/>
                  <a:pt x="17789" y="142221"/>
                </a:cubicBezTo>
                <a:cubicBezTo>
                  <a:pt x="27609" y="142221"/>
                  <a:pt x="35569" y="150181"/>
                  <a:pt x="35569" y="160001"/>
                </a:cubicBezTo>
                <a:cubicBezTo>
                  <a:pt x="35569" y="169820"/>
                  <a:pt x="27609" y="177781"/>
                  <a:pt x="17789" y="177781"/>
                </a:cubicBezTo>
                <a:cubicBezTo>
                  <a:pt x="7970" y="177781"/>
                  <a:pt x="9" y="169820"/>
                  <a:pt x="9" y="160001"/>
                </a:cubicBezTo>
                <a:lnTo>
                  <a:pt x="9" y="160001"/>
                </a:lnTo>
                <a:moveTo>
                  <a:pt x="9" y="213341"/>
                </a:moveTo>
                <a:cubicBezTo>
                  <a:pt x="9" y="203521"/>
                  <a:pt x="7970" y="195561"/>
                  <a:pt x="17789" y="195561"/>
                </a:cubicBezTo>
                <a:cubicBezTo>
                  <a:pt x="27609" y="195561"/>
                  <a:pt x="35569" y="203521"/>
                  <a:pt x="35569" y="213341"/>
                </a:cubicBezTo>
                <a:cubicBezTo>
                  <a:pt x="35569" y="223160"/>
                  <a:pt x="27609" y="231121"/>
                  <a:pt x="17789" y="231121"/>
                </a:cubicBezTo>
                <a:cubicBezTo>
                  <a:pt x="7970" y="231121"/>
                  <a:pt x="9" y="223160"/>
                  <a:pt x="9" y="213341"/>
                </a:cubicBezTo>
                <a:lnTo>
                  <a:pt x="9" y="213341"/>
                </a:lnTo>
                <a:moveTo>
                  <a:pt x="71129" y="168891"/>
                </a:moveTo>
                <a:cubicBezTo>
                  <a:pt x="80949" y="168891"/>
                  <a:pt x="88909" y="176851"/>
                  <a:pt x="88909" y="186671"/>
                </a:cubicBezTo>
                <a:cubicBezTo>
                  <a:pt x="88909" y="196491"/>
                  <a:pt x="80949" y="204451"/>
                  <a:pt x="71129" y="204451"/>
                </a:cubicBezTo>
                <a:cubicBezTo>
                  <a:pt x="61310" y="204451"/>
                  <a:pt x="53349" y="196491"/>
                  <a:pt x="53349" y="186671"/>
                </a:cubicBezTo>
                <a:cubicBezTo>
                  <a:pt x="53349" y="176851"/>
                  <a:pt x="61310" y="168891"/>
                  <a:pt x="71129" y="168891"/>
                </a:cubicBezTo>
                <a:lnTo>
                  <a:pt x="71129" y="168891"/>
                </a:lnTo>
                <a:moveTo>
                  <a:pt x="9" y="266681"/>
                </a:moveTo>
                <a:cubicBezTo>
                  <a:pt x="9" y="256861"/>
                  <a:pt x="7970" y="248901"/>
                  <a:pt x="17789" y="248901"/>
                </a:cubicBezTo>
                <a:cubicBezTo>
                  <a:pt x="27609" y="248901"/>
                  <a:pt x="35569" y="256861"/>
                  <a:pt x="35569" y="266681"/>
                </a:cubicBezTo>
                <a:cubicBezTo>
                  <a:pt x="35569" y="276500"/>
                  <a:pt x="27609" y="284461"/>
                  <a:pt x="17789" y="284461"/>
                </a:cubicBezTo>
                <a:cubicBezTo>
                  <a:pt x="7970" y="284461"/>
                  <a:pt x="9" y="276500"/>
                  <a:pt x="9" y="266681"/>
                </a:cubicBezTo>
                <a:lnTo>
                  <a:pt x="9" y="266681"/>
                </a:lnTo>
                <a:moveTo>
                  <a:pt x="71129" y="222231"/>
                </a:moveTo>
                <a:cubicBezTo>
                  <a:pt x="80949" y="222231"/>
                  <a:pt x="88909" y="230191"/>
                  <a:pt x="88909" y="240011"/>
                </a:cubicBezTo>
                <a:cubicBezTo>
                  <a:pt x="88909" y="249831"/>
                  <a:pt x="80949" y="257791"/>
                  <a:pt x="71129" y="257791"/>
                </a:cubicBezTo>
                <a:cubicBezTo>
                  <a:pt x="61310" y="257791"/>
                  <a:pt x="53349" y="249831"/>
                  <a:pt x="53349" y="240011"/>
                </a:cubicBezTo>
                <a:cubicBezTo>
                  <a:pt x="53349" y="230191"/>
                  <a:pt x="61310" y="222231"/>
                  <a:pt x="71129" y="222231"/>
                </a:cubicBezTo>
                <a:lnTo>
                  <a:pt x="71129" y="222231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45055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Agonistas β2 de acción corta y larga (Salbutamol, Formoterol)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Anticolinérgicos (Ipratropio, Tiotropio) → Preferidos en casos moderados-severos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645055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Broncodilatadores</a:t>
            </a:r>
            <a:endParaRPr lang="en-US" sz="1600" b="1" dirty="0"/>
          </a:p>
        </p:txBody>
      </p:sp>
      <p:sp>
        <p:nvSpPr>
          <p:cNvPr id="24" name="Text 22"/>
          <p:cNvSpPr/>
          <p:nvPr/>
        </p:nvSpPr>
        <p:spPr>
          <a:xfrm>
            <a:off x="1293045" y="141404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172022" y="44006"/>
                </a:moveTo>
                <a:cubicBezTo>
                  <a:pt x="172022" y="37355"/>
                  <a:pt x="166671" y="32004"/>
                  <a:pt x="160020" y="32004"/>
                </a:cubicBezTo>
                <a:cubicBezTo>
                  <a:pt x="153369" y="32004"/>
                  <a:pt x="148018" y="37355"/>
                  <a:pt x="148018" y="44006"/>
                </a:cubicBezTo>
                <a:lnTo>
                  <a:pt x="148018" y="115414"/>
                </a:lnTo>
                <a:cubicBezTo>
                  <a:pt x="148018" y="124466"/>
                  <a:pt x="143668" y="132967"/>
                  <a:pt x="136267" y="138217"/>
                </a:cubicBezTo>
                <a:lnTo>
                  <a:pt x="128016" y="144118"/>
                </a:lnTo>
                <a:lnTo>
                  <a:pt x="128016" y="124366"/>
                </a:lnTo>
                <a:lnTo>
                  <a:pt x="128016" y="120015"/>
                </a:lnTo>
                <a:lnTo>
                  <a:pt x="128016" y="114664"/>
                </a:lnTo>
                <a:cubicBezTo>
                  <a:pt x="128016" y="95512"/>
                  <a:pt x="112514" y="80010"/>
                  <a:pt x="93362" y="80010"/>
                </a:cubicBezTo>
                <a:cubicBezTo>
                  <a:pt x="82510" y="80010"/>
                  <a:pt x="71959" y="85111"/>
                  <a:pt x="65458" y="94412"/>
                </a:cubicBezTo>
                <a:cubicBezTo>
                  <a:pt x="57757" y="105463"/>
                  <a:pt x="43305" y="127116"/>
                  <a:pt x="29954" y="152869"/>
                </a:cubicBezTo>
                <a:cubicBezTo>
                  <a:pt x="16702" y="178322"/>
                  <a:pt x="3750" y="209126"/>
                  <a:pt x="100" y="238030"/>
                </a:cubicBezTo>
                <a:cubicBezTo>
                  <a:pt x="0" y="238680"/>
                  <a:pt x="0" y="239330"/>
                  <a:pt x="0" y="240030"/>
                </a:cubicBezTo>
                <a:lnTo>
                  <a:pt x="0" y="243530"/>
                </a:lnTo>
                <a:cubicBezTo>
                  <a:pt x="0" y="268084"/>
                  <a:pt x="19902" y="288036"/>
                  <a:pt x="44506" y="288036"/>
                </a:cubicBezTo>
                <a:cubicBezTo>
                  <a:pt x="48156" y="288036"/>
                  <a:pt x="51756" y="287586"/>
                  <a:pt x="55307" y="286686"/>
                </a:cubicBezTo>
                <a:lnTo>
                  <a:pt x="91661" y="277585"/>
                </a:lnTo>
                <a:cubicBezTo>
                  <a:pt x="113014" y="272284"/>
                  <a:pt x="128016" y="253082"/>
                  <a:pt x="128016" y="231029"/>
                </a:cubicBezTo>
                <a:lnTo>
                  <a:pt x="128016" y="193274"/>
                </a:lnTo>
                <a:lnTo>
                  <a:pt x="104013" y="210426"/>
                </a:lnTo>
                <a:lnTo>
                  <a:pt x="104013" y="231029"/>
                </a:lnTo>
                <a:cubicBezTo>
                  <a:pt x="104013" y="242030"/>
                  <a:pt x="96512" y="251631"/>
                  <a:pt x="85811" y="254332"/>
                </a:cubicBezTo>
                <a:lnTo>
                  <a:pt x="49456" y="263433"/>
                </a:lnTo>
                <a:cubicBezTo>
                  <a:pt x="47806" y="263833"/>
                  <a:pt x="46156" y="264033"/>
                  <a:pt x="44506" y="264033"/>
                </a:cubicBezTo>
                <a:cubicBezTo>
                  <a:pt x="33204" y="264033"/>
                  <a:pt x="24003" y="254882"/>
                  <a:pt x="24003" y="243530"/>
                </a:cubicBezTo>
                <a:lnTo>
                  <a:pt x="24003" y="240530"/>
                </a:lnTo>
                <a:cubicBezTo>
                  <a:pt x="27153" y="215977"/>
                  <a:pt x="38505" y="188424"/>
                  <a:pt x="51206" y="163970"/>
                </a:cubicBezTo>
                <a:cubicBezTo>
                  <a:pt x="63958" y="139467"/>
                  <a:pt x="77760" y="118715"/>
                  <a:pt x="85111" y="108164"/>
                </a:cubicBezTo>
                <a:cubicBezTo>
                  <a:pt x="86911" y="105613"/>
                  <a:pt x="89911" y="104013"/>
                  <a:pt x="93312" y="104013"/>
                </a:cubicBezTo>
                <a:cubicBezTo>
                  <a:pt x="99212" y="104013"/>
                  <a:pt x="103963" y="108814"/>
                  <a:pt x="103963" y="114664"/>
                </a:cubicBezTo>
                <a:lnTo>
                  <a:pt x="103963" y="120015"/>
                </a:lnTo>
                <a:lnTo>
                  <a:pt x="103963" y="141618"/>
                </a:lnTo>
                <a:lnTo>
                  <a:pt x="103963" y="161270"/>
                </a:lnTo>
                <a:lnTo>
                  <a:pt x="69009" y="186273"/>
                </a:lnTo>
                <a:cubicBezTo>
                  <a:pt x="63608" y="190124"/>
                  <a:pt x="62358" y="197625"/>
                  <a:pt x="66208" y="203025"/>
                </a:cubicBezTo>
                <a:cubicBezTo>
                  <a:pt x="70059" y="208426"/>
                  <a:pt x="77560" y="209676"/>
                  <a:pt x="82960" y="205826"/>
                </a:cubicBezTo>
                <a:lnTo>
                  <a:pt x="104013" y="190824"/>
                </a:lnTo>
                <a:lnTo>
                  <a:pt x="128016" y="173672"/>
                </a:lnTo>
                <a:lnTo>
                  <a:pt x="150219" y="157820"/>
                </a:lnTo>
                <a:cubicBezTo>
                  <a:pt x="153919" y="155169"/>
                  <a:pt x="157170" y="152119"/>
                  <a:pt x="160020" y="148719"/>
                </a:cubicBezTo>
                <a:cubicBezTo>
                  <a:pt x="162820" y="152119"/>
                  <a:pt x="166121" y="155169"/>
                  <a:pt x="169821" y="157820"/>
                </a:cubicBezTo>
                <a:lnTo>
                  <a:pt x="192024" y="173622"/>
                </a:lnTo>
                <a:lnTo>
                  <a:pt x="216027" y="190774"/>
                </a:lnTo>
                <a:lnTo>
                  <a:pt x="237080" y="205776"/>
                </a:lnTo>
                <a:cubicBezTo>
                  <a:pt x="242480" y="209626"/>
                  <a:pt x="249981" y="208376"/>
                  <a:pt x="253832" y="202975"/>
                </a:cubicBezTo>
                <a:cubicBezTo>
                  <a:pt x="257682" y="197575"/>
                  <a:pt x="256432" y="190074"/>
                  <a:pt x="251031" y="186223"/>
                </a:cubicBezTo>
                <a:lnTo>
                  <a:pt x="216077" y="161220"/>
                </a:lnTo>
                <a:lnTo>
                  <a:pt x="216077" y="141568"/>
                </a:lnTo>
                <a:lnTo>
                  <a:pt x="216077" y="119965"/>
                </a:lnTo>
                <a:lnTo>
                  <a:pt x="216077" y="114614"/>
                </a:lnTo>
                <a:cubicBezTo>
                  <a:pt x="216077" y="108714"/>
                  <a:pt x="220878" y="103963"/>
                  <a:pt x="226728" y="103963"/>
                </a:cubicBezTo>
                <a:cubicBezTo>
                  <a:pt x="230129" y="103963"/>
                  <a:pt x="233129" y="105563"/>
                  <a:pt x="234929" y="108114"/>
                </a:cubicBezTo>
                <a:cubicBezTo>
                  <a:pt x="242280" y="118665"/>
                  <a:pt x="256082" y="139417"/>
                  <a:pt x="268834" y="163920"/>
                </a:cubicBezTo>
                <a:cubicBezTo>
                  <a:pt x="281535" y="188424"/>
                  <a:pt x="292887" y="215977"/>
                  <a:pt x="296037" y="240530"/>
                </a:cubicBezTo>
                <a:lnTo>
                  <a:pt x="296037" y="243530"/>
                </a:lnTo>
                <a:cubicBezTo>
                  <a:pt x="296037" y="254832"/>
                  <a:pt x="286886" y="264033"/>
                  <a:pt x="275534" y="264033"/>
                </a:cubicBezTo>
                <a:cubicBezTo>
                  <a:pt x="273834" y="264033"/>
                  <a:pt x="272184" y="263833"/>
                  <a:pt x="270584" y="263433"/>
                </a:cubicBezTo>
                <a:lnTo>
                  <a:pt x="234229" y="254332"/>
                </a:lnTo>
                <a:cubicBezTo>
                  <a:pt x="223528" y="251681"/>
                  <a:pt x="216027" y="242080"/>
                  <a:pt x="216027" y="231029"/>
                </a:cubicBezTo>
                <a:lnTo>
                  <a:pt x="216027" y="210426"/>
                </a:lnTo>
                <a:lnTo>
                  <a:pt x="192024" y="193274"/>
                </a:lnTo>
                <a:lnTo>
                  <a:pt x="192024" y="231029"/>
                </a:lnTo>
                <a:cubicBezTo>
                  <a:pt x="192024" y="253082"/>
                  <a:pt x="207026" y="272284"/>
                  <a:pt x="228379" y="277585"/>
                </a:cubicBezTo>
                <a:lnTo>
                  <a:pt x="264733" y="286686"/>
                </a:lnTo>
                <a:cubicBezTo>
                  <a:pt x="268284" y="287586"/>
                  <a:pt x="271884" y="288036"/>
                  <a:pt x="275534" y="288036"/>
                </a:cubicBezTo>
                <a:cubicBezTo>
                  <a:pt x="300088" y="288036"/>
                  <a:pt x="320040" y="268134"/>
                  <a:pt x="320040" y="243530"/>
                </a:cubicBezTo>
                <a:lnTo>
                  <a:pt x="320040" y="240030"/>
                </a:lnTo>
                <a:cubicBezTo>
                  <a:pt x="320040" y="239380"/>
                  <a:pt x="319990" y="238680"/>
                  <a:pt x="319940" y="238030"/>
                </a:cubicBezTo>
                <a:cubicBezTo>
                  <a:pt x="316340" y="209076"/>
                  <a:pt x="303388" y="178322"/>
                  <a:pt x="290136" y="152869"/>
                </a:cubicBezTo>
                <a:cubicBezTo>
                  <a:pt x="276735" y="127116"/>
                  <a:pt x="262333" y="105463"/>
                  <a:pt x="254632" y="94412"/>
                </a:cubicBezTo>
                <a:cubicBezTo>
                  <a:pt x="248131" y="85111"/>
                  <a:pt x="237630" y="80010"/>
                  <a:pt x="226728" y="80010"/>
                </a:cubicBezTo>
                <a:cubicBezTo>
                  <a:pt x="207526" y="80010"/>
                  <a:pt x="192024" y="95512"/>
                  <a:pt x="192024" y="114664"/>
                </a:cubicBezTo>
                <a:lnTo>
                  <a:pt x="192024" y="120015"/>
                </a:lnTo>
                <a:lnTo>
                  <a:pt x="192024" y="124366"/>
                </a:lnTo>
                <a:lnTo>
                  <a:pt x="192024" y="144118"/>
                </a:lnTo>
                <a:lnTo>
                  <a:pt x="183723" y="138217"/>
                </a:lnTo>
                <a:cubicBezTo>
                  <a:pt x="176372" y="132967"/>
                  <a:pt x="172021" y="124466"/>
                  <a:pt x="172021" y="115414"/>
                </a:cubicBezTo>
                <a:lnTo>
                  <a:pt x="172022" y="44006"/>
                </a:lnTo>
              </a:path>
            </a:pathLst>
          </a:custGeom>
          <a:solidFill>
            <a:srgbClr val="000000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7924800" y="628568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1227</Words>
  <Application>Microsoft Macintosh PowerPoint</Application>
  <PresentationFormat>Panorámica</PresentationFormat>
  <Paragraphs>303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Figtree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FRANCISCO JAVIER GAONA VAZQUEZ</cp:lastModifiedBy>
  <cp:revision>3</cp:revision>
  <dcterms:created xsi:type="dcterms:W3CDTF">2025-02-11T08:20:32Z</dcterms:created>
  <dcterms:modified xsi:type="dcterms:W3CDTF">2025-02-11T15:22:23Z</dcterms:modified>
</cp:coreProperties>
</file>